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2"/>
  </p:notesMasterIdLst>
  <p:sldIdLst>
    <p:sldId id="460" r:id="rId2"/>
    <p:sldId id="466" r:id="rId3"/>
    <p:sldId id="415" r:id="rId4"/>
    <p:sldId id="486" r:id="rId5"/>
    <p:sldId id="487" r:id="rId6"/>
    <p:sldId id="488" r:id="rId7"/>
    <p:sldId id="459" r:id="rId8"/>
    <p:sldId id="485" r:id="rId9"/>
    <p:sldId id="462" r:id="rId10"/>
    <p:sldId id="4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B3B14EB3-B7A3-4AE1-B309-85D07EE017BC}">
          <p14:sldIdLst>
            <p14:sldId id="460"/>
            <p14:sldId id="466"/>
            <p14:sldId id="415"/>
            <p14:sldId id="486"/>
            <p14:sldId id="487"/>
            <p14:sldId id="488"/>
            <p14:sldId id="459"/>
            <p14:sldId id="485"/>
            <p14:sldId id="462"/>
            <p14:sldId id="465"/>
          </p14:sldIdLst>
        </p14:section>
        <p14:section name="Раздел без заголовка" id="{61279430-3411-4B50-AB9B-D15079BC6AC0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Михаил Борисов" initials="МБ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1C24"/>
    <a:srgbClr val="E6E7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630" autoAdjust="0"/>
    <p:restoredTop sz="93537" autoAdjust="0"/>
  </p:normalViewPr>
  <p:slideViewPr>
    <p:cSldViewPr snapToGrid="0">
      <p:cViewPr varScale="1">
        <p:scale>
          <a:sx n="104" d="100"/>
          <a:sy n="104" d="100"/>
        </p:scale>
        <p:origin x="408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image" Target="../media/image7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image" Target="../media/image7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0754172-A9D6-4583-8EF5-595EDA106EE6}" type="doc">
      <dgm:prSet loTypeId="urn:microsoft.com/office/officeart/2005/8/layout/hList7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FBF855B-D407-412D-AF29-C956FDEB2537}">
      <dgm:prSet/>
      <dgm:spPr/>
      <dgm:t>
        <a:bodyPr/>
        <a:lstStyle/>
        <a:p>
          <a:pPr>
            <a:buFont typeface="+mj-lt"/>
            <a:buAutoNum type="arabicPeriod"/>
          </a:pPr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Федеральный закон от 27.07.2010 № 190 О теплоснабжении"</a:t>
          </a:r>
        </a:p>
      </dgm:t>
    </dgm:pt>
    <dgm:pt modelId="{60295EE1-C9B9-444C-A1B5-459E9CE277AB}" type="parTrans" cxnId="{5E609FAF-5433-463D-BB96-AD7CBB7B4813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0EE95E8-8792-442A-93A1-3E34A0B0A9EE}" type="sibTrans" cxnId="{5E609FAF-5433-463D-BB96-AD7CBB7B4813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7CF5971-3723-412F-ADF2-348CE4EF5C33}">
      <dgm:prSet/>
      <dgm:spPr/>
      <dgm:t>
        <a:bodyPr/>
        <a:lstStyle/>
        <a:p>
          <a:pPr>
            <a:buFont typeface="+mj-lt"/>
            <a:buAutoNum type="arabicPeriod"/>
          </a:pPr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Постановление Правительства РФ от 22 февраля 2012 г. N 154 О требованиях к схемам теплоснабжения, порядку их разработки и утверждения"</a:t>
          </a:r>
        </a:p>
      </dgm:t>
    </dgm:pt>
    <dgm:pt modelId="{F4B69B83-05B8-45D6-A53F-50490B46FA72}" type="parTrans" cxnId="{7E61437D-A7CD-4B97-9D5B-83C7E21E0E02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1487766-13FF-45BC-BF59-2E0234AE33CB}" type="sibTrans" cxnId="{7E61437D-A7CD-4B97-9D5B-83C7E21E0E02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283EF4C-B963-43BA-9260-F9BB68A5D0E9}">
      <dgm:prSet/>
      <dgm:spPr/>
      <dgm:t>
        <a:bodyPr/>
        <a:lstStyle/>
        <a:p>
          <a:pPr>
            <a:buFont typeface="+mj-lt"/>
            <a:buAutoNum type="arabicPeriod"/>
          </a:pPr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Федеральный закон № 131 «Об общих принципах организации местного самоуправления в Российской Федерации» от 06.10.2003</a:t>
          </a:r>
        </a:p>
      </dgm:t>
    </dgm:pt>
    <dgm:pt modelId="{D78558DD-B40D-4BB6-8BFF-E694CC40238C}" type="parTrans" cxnId="{1443C660-149C-41C6-8155-29A3884A5EB1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8BCF201-484B-465A-8A6D-161A9AC4B403}" type="sibTrans" cxnId="{1443C660-149C-41C6-8155-29A3884A5EB1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A2483D9-D91F-41AD-A52D-705F3734D318}" type="pres">
      <dgm:prSet presAssocID="{50754172-A9D6-4583-8EF5-595EDA106EE6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89E5BD8-D620-4CE4-98F2-7CE3014347D0}" type="pres">
      <dgm:prSet presAssocID="{50754172-A9D6-4583-8EF5-595EDA106EE6}" presName="fgShape" presStyleLbl="fgShp" presStyleIdx="0" presStyleCnt="1"/>
      <dgm:spPr/>
    </dgm:pt>
    <dgm:pt modelId="{9DCA5BD5-6544-44BE-9E67-496B5B1F1C84}" type="pres">
      <dgm:prSet presAssocID="{50754172-A9D6-4583-8EF5-595EDA106EE6}" presName="linComp" presStyleCnt="0"/>
      <dgm:spPr/>
    </dgm:pt>
    <dgm:pt modelId="{82FD87E3-79BD-4F2F-9596-DF91D46CCA7D}" type="pres">
      <dgm:prSet presAssocID="{6FBF855B-D407-412D-AF29-C956FDEB2537}" presName="compNode" presStyleCnt="0"/>
      <dgm:spPr/>
    </dgm:pt>
    <dgm:pt modelId="{8C2F2CBD-A8C5-4E93-952E-079193E20656}" type="pres">
      <dgm:prSet presAssocID="{6FBF855B-D407-412D-AF29-C956FDEB2537}" presName="bkgdShape" presStyleLbl="node1" presStyleIdx="0" presStyleCnt="3"/>
      <dgm:spPr/>
      <dgm:t>
        <a:bodyPr/>
        <a:lstStyle/>
        <a:p>
          <a:endParaRPr lang="ru-RU"/>
        </a:p>
      </dgm:t>
    </dgm:pt>
    <dgm:pt modelId="{77EC819B-8051-4F0F-82BD-F44BF7C74D0C}" type="pres">
      <dgm:prSet presAssocID="{6FBF855B-D407-412D-AF29-C956FDEB2537}" presName="nodeTx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78F9538-2F16-48D9-8308-000D848AF680}" type="pres">
      <dgm:prSet presAssocID="{6FBF855B-D407-412D-AF29-C956FDEB2537}" presName="invisiNode" presStyleLbl="node1" presStyleIdx="0" presStyleCnt="3"/>
      <dgm:spPr/>
    </dgm:pt>
    <dgm:pt modelId="{DCD5F224-C4BF-4135-847A-CCF6E863A941}" type="pres">
      <dgm:prSet presAssocID="{6FBF855B-D407-412D-AF29-C956FDEB2537}" presName="imagNode" presStyleLbl="fgImgPlace1" presStyleIdx="0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5000" r="-45000"/>
          </a:stretch>
        </a:blipFill>
      </dgm:spPr>
      <dgm:t>
        <a:bodyPr/>
        <a:lstStyle/>
        <a:p>
          <a:endParaRPr lang="ru-RU"/>
        </a:p>
      </dgm:t>
    </dgm:pt>
    <dgm:pt modelId="{2DA7BD23-44C7-46D7-9148-93D51A92355D}" type="pres">
      <dgm:prSet presAssocID="{00EE95E8-8792-442A-93A1-3E34A0B0A9EE}" presName="sibTrans" presStyleLbl="sibTrans2D1" presStyleIdx="0" presStyleCnt="0"/>
      <dgm:spPr/>
      <dgm:t>
        <a:bodyPr/>
        <a:lstStyle/>
        <a:p>
          <a:endParaRPr lang="ru-RU"/>
        </a:p>
      </dgm:t>
    </dgm:pt>
    <dgm:pt modelId="{0D947A10-27A1-4803-86E2-D11BCE78B702}" type="pres">
      <dgm:prSet presAssocID="{37CF5971-3723-412F-ADF2-348CE4EF5C33}" presName="compNode" presStyleCnt="0"/>
      <dgm:spPr/>
    </dgm:pt>
    <dgm:pt modelId="{75CE4D9F-4498-4657-83A3-59F40FE83360}" type="pres">
      <dgm:prSet presAssocID="{37CF5971-3723-412F-ADF2-348CE4EF5C33}" presName="bkgdShape" presStyleLbl="node1" presStyleIdx="1" presStyleCnt="3"/>
      <dgm:spPr/>
      <dgm:t>
        <a:bodyPr/>
        <a:lstStyle/>
        <a:p>
          <a:endParaRPr lang="ru-RU"/>
        </a:p>
      </dgm:t>
    </dgm:pt>
    <dgm:pt modelId="{43022DB2-70F0-4538-AE7D-8B53E8648AD7}" type="pres">
      <dgm:prSet presAssocID="{37CF5971-3723-412F-ADF2-348CE4EF5C33}" presName="nodeT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6F320F-E7CD-4E74-B8D5-1D98AFA4DE37}" type="pres">
      <dgm:prSet presAssocID="{37CF5971-3723-412F-ADF2-348CE4EF5C33}" presName="invisiNode" presStyleLbl="node1" presStyleIdx="1" presStyleCnt="3"/>
      <dgm:spPr/>
    </dgm:pt>
    <dgm:pt modelId="{99E3EB33-7E2B-4E42-B008-8992DF16B54F}" type="pres">
      <dgm:prSet presAssocID="{37CF5971-3723-412F-ADF2-348CE4EF5C33}" presName="imagNode" presStyleLbl="fgImgPlace1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9000" r="-9000"/>
          </a:stretch>
        </a:blipFill>
      </dgm:spPr>
    </dgm:pt>
    <dgm:pt modelId="{49E726BE-876C-41E7-88D6-A8CAE76DBD6B}" type="pres">
      <dgm:prSet presAssocID="{B1487766-13FF-45BC-BF59-2E0234AE33CB}" presName="sibTrans" presStyleLbl="sibTrans2D1" presStyleIdx="0" presStyleCnt="0"/>
      <dgm:spPr/>
      <dgm:t>
        <a:bodyPr/>
        <a:lstStyle/>
        <a:p>
          <a:endParaRPr lang="ru-RU"/>
        </a:p>
      </dgm:t>
    </dgm:pt>
    <dgm:pt modelId="{839CE407-9C5A-4D9A-8CAE-A459071764CE}" type="pres">
      <dgm:prSet presAssocID="{D283EF4C-B963-43BA-9260-F9BB68A5D0E9}" presName="compNode" presStyleCnt="0"/>
      <dgm:spPr/>
    </dgm:pt>
    <dgm:pt modelId="{6A55EE03-4FE1-4FB3-97C7-D876941060CC}" type="pres">
      <dgm:prSet presAssocID="{D283EF4C-B963-43BA-9260-F9BB68A5D0E9}" presName="bkgdShape" presStyleLbl="node1" presStyleIdx="2" presStyleCnt="3"/>
      <dgm:spPr/>
      <dgm:t>
        <a:bodyPr/>
        <a:lstStyle/>
        <a:p>
          <a:endParaRPr lang="ru-RU"/>
        </a:p>
      </dgm:t>
    </dgm:pt>
    <dgm:pt modelId="{D0E1CE9B-7BAB-43E6-9DAC-ADFD8A2B3EA7}" type="pres">
      <dgm:prSet presAssocID="{D283EF4C-B963-43BA-9260-F9BB68A5D0E9}" presName="nodeT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40BEC3C-E7C8-4874-86C3-F05025A6B2A9}" type="pres">
      <dgm:prSet presAssocID="{D283EF4C-B963-43BA-9260-F9BB68A5D0E9}" presName="invisiNode" presStyleLbl="node1" presStyleIdx="2" presStyleCnt="3"/>
      <dgm:spPr/>
    </dgm:pt>
    <dgm:pt modelId="{095B60F8-E110-45A4-93F2-F51A9EACFD6C}" type="pres">
      <dgm:prSet presAssocID="{D283EF4C-B963-43BA-9260-F9BB68A5D0E9}" presName="imagNode" presStyleLbl="fgImgPlace1" presStyleIdx="2" presStyleCnt="3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2000" r="-42000"/>
          </a:stretch>
        </a:blipFill>
      </dgm:spPr>
      <dgm:t>
        <a:bodyPr/>
        <a:lstStyle/>
        <a:p>
          <a:endParaRPr lang="ru-RU"/>
        </a:p>
      </dgm:t>
    </dgm:pt>
  </dgm:ptLst>
  <dgm:cxnLst>
    <dgm:cxn modelId="{5E609FAF-5433-463D-BB96-AD7CBB7B4813}" srcId="{50754172-A9D6-4583-8EF5-595EDA106EE6}" destId="{6FBF855B-D407-412D-AF29-C956FDEB2537}" srcOrd="0" destOrd="0" parTransId="{60295EE1-C9B9-444C-A1B5-459E9CE277AB}" sibTransId="{00EE95E8-8792-442A-93A1-3E34A0B0A9EE}"/>
    <dgm:cxn modelId="{7E61437D-A7CD-4B97-9D5B-83C7E21E0E02}" srcId="{50754172-A9D6-4583-8EF5-595EDA106EE6}" destId="{37CF5971-3723-412F-ADF2-348CE4EF5C33}" srcOrd="1" destOrd="0" parTransId="{F4B69B83-05B8-45D6-A53F-50490B46FA72}" sibTransId="{B1487766-13FF-45BC-BF59-2E0234AE33CB}"/>
    <dgm:cxn modelId="{96CE673B-4762-4993-86EA-1D124880389D}" type="presOf" srcId="{50754172-A9D6-4583-8EF5-595EDA106EE6}" destId="{6A2483D9-D91F-41AD-A52D-705F3734D318}" srcOrd="0" destOrd="0" presId="urn:microsoft.com/office/officeart/2005/8/layout/hList7"/>
    <dgm:cxn modelId="{3669EDC9-6912-4818-8B8C-306FFBCFD38D}" type="presOf" srcId="{37CF5971-3723-412F-ADF2-348CE4EF5C33}" destId="{75CE4D9F-4498-4657-83A3-59F40FE83360}" srcOrd="0" destOrd="0" presId="urn:microsoft.com/office/officeart/2005/8/layout/hList7"/>
    <dgm:cxn modelId="{D8F57034-90EA-4937-8B2E-D80DE4CB1886}" type="presOf" srcId="{D283EF4C-B963-43BA-9260-F9BB68A5D0E9}" destId="{D0E1CE9B-7BAB-43E6-9DAC-ADFD8A2B3EA7}" srcOrd="1" destOrd="0" presId="urn:microsoft.com/office/officeart/2005/8/layout/hList7"/>
    <dgm:cxn modelId="{1443C660-149C-41C6-8155-29A3884A5EB1}" srcId="{50754172-A9D6-4583-8EF5-595EDA106EE6}" destId="{D283EF4C-B963-43BA-9260-F9BB68A5D0E9}" srcOrd="2" destOrd="0" parTransId="{D78558DD-B40D-4BB6-8BFF-E694CC40238C}" sibTransId="{F8BCF201-484B-465A-8A6D-161A9AC4B403}"/>
    <dgm:cxn modelId="{1E719DA7-1495-4ACC-92AC-05B630CF5ECC}" type="presOf" srcId="{B1487766-13FF-45BC-BF59-2E0234AE33CB}" destId="{49E726BE-876C-41E7-88D6-A8CAE76DBD6B}" srcOrd="0" destOrd="0" presId="urn:microsoft.com/office/officeart/2005/8/layout/hList7"/>
    <dgm:cxn modelId="{1100A6F5-A330-49A6-8E4D-C30C69A476DD}" type="presOf" srcId="{D283EF4C-B963-43BA-9260-F9BB68A5D0E9}" destId="{6A55EE03-4FE1-4FB3-97C7-D876941060CC}" srcOrd="0" destOrd="0" presId="urn:microsoft.com/office/officeart/2005/8/layout/hList7"/>
    <dgm:cxn modelId="{6FEAA3BC-FF1D-4518-BD5A-D5F16ACCBC63}" type="presOf" srcId="{00EE95E8-8792-442A-93A1-3E34A0B0A9EE}" destId="{2DA7BD23-44C7-46D7-9148-93D51A92355D}" srcOrd="0" destOrd="0" presId="urn:microsoft.com/office/officeart/2005/8/layout/hList7"/>
    <dgm:cxn modelId="{69684FB6-1CB0-47B8-A43D-75EE2EDBBBE5}" type="presOf" srcId="{6FBF855B-D407-412D-AF29-C956FDEB2537}" destId="{8C2F2CBD-A8C5-4E93-952E-079193E20656}" srcOrd="0" destOrd="0" presId="urn:microsoft.com/office/officeart/2005/8/layout/hList7"/>
    <dgm:cxn modelId="{EB8F9B03-A1CA-4659-81F3-8C6EEE867633}" type="presOf" srcId="{6FBF855B-D407-412D-AF29-C956FDEB2537}" destId="{77EC819B-8051-4F0F-82BD-F44BF7C74D0C}" srcOrd="1" destOrd="0" presId="urn:microsoft.com/office/officeart/2005/8/layout/hList7"/>
    <dgm:cxn modelId="{14074ACF-77F7-4830-8492-390BD2885A6F}" type="presOf" srcId="{37CF5971-3723-412F-ADF2-348CE4EF5C33}" destId="{43022DB2-70F0-4538-AE7D-8B53E8648AD7}" srcOrd="1" destOrd="0" presId="urn:microsoft.com/office/officeart/2005/8/layout/hList7"/>
    <dgm:cxn modelId="{1C912AA3-262A-46A9-B658-551E986A3E93}" type="presParOf" srcId="{6A2483D9-D91F-41AD-A52D-705F3734D318}" destId="{F89E5BD8-D620-4CE4-98F2-7CE3014347D0}" srcOrd="0" destOrd="0" presId="urn:microsoft.com/office/officeart/2005/8/layout/hList7"/>
    <dgm:cxn modelId="{5D120868-E180-4C8F-A720-9F9A18D59ED1}" type="presParOf" srcId="{6A2483D9-D91F-41AD-A52D-705F3734D318}" destId="{9DCA5BD5-6544-44BE-9E67-496B5B1F1C84}" srcOrd="1" destOrd="0" presId="urn:microsoft.com/office/officeart/2005/8/layout/hList7"/>
    <dgm:cxn modelId="{89626967-6BF2-41C0-BC57-68D502CA2A54}" type="presParOf" srcId="{9DCA5BD5-6544-44BE-9E67-496B5B1F1C84}" destId="{82FD87E3-79BD-4F2F-9596-DF91D46CCA7D}" srcOrd="0" destOrd="0" presId="urn:microsoft.com/office/officeart/2005/8/layout/hList7"/>
    <dgm:cxn modelId="{6CF9DA67-02FD-479C-A10A-72CAB5717E4D}" type="presParOf" srcId="{82FD87E3-79BD-4F2F-9596-DF91D46CCA7D}" destId="{8C2F2CBD-A8C5-4E93-952E-079193E20656}" srcOrd="0" destOrd="0" presId="urn:microsoft.com/office/officeart/2005/8/layout/hList7"/>
    <dgm:cxn modelId="{5CD4B19B-0459-43F7-AB89-16A995560B7D}" type="presParOf" srcId="{82FD87E3-79BD-4F2F-9596-DF91D46CCA7D}" destId="{77EC819B-8051-4F0F-82BD-F44BF7C74D0C}" srcOrd="1" destOrd="0" presId="urn:microsoft.com/office/officeart/2005/8/layout/hList7"/>
    <dgm:cxn modelId="{49807002-2BFB-4F59-85F3-654FABDE324D}" type="presParOf" srcId="{82FD87E3-79BD-4F2F-9596-DF91D46CCA7D}" destId="{078F9538-2F16-48D9-8308-000D848AF680}" srcOrd="2" destOrd="0" presId="urn:microsoft.com/office/officeart/2005/8/layout/hList7"/>
    <dgm:cxn modelId="{39974678-B924-44A0-AFE7-FD9AA551AFE7}" type="presParOf" srcId="{82FD87E3-79BD-4F2F-9596-DF91D46CCA7D}" destId="{DCD5F224-C4BF-4135-847A-CCF6E863A941}" srcOrd="3" destOrd="0" presId="urn:microsoft.com/office/officeart/2005/8/layout/hList7"/>
    <dgm:cxn modelId="{B0DB5A6D-C31A-4809-BF74-5F1CDE59E2EF}" type="presParOf" srcId="{9DCA5BD5-6544-44BE-9E67-496B5B1F1C84}" destId="{2DA7BD23-44C7-46D7-9148-93D51A92355D}" srcOrd="1" destOrd="0" presId="urn:microsoft.com/office/officeart/2005/8/layout/hList7"/>
    <dgm:cxn modelId="{525E31EB-9CCF-42DF-8C69-BE8607E2F35E}" type="presParOf" srcId="{9DCA5BD5-6544-44BE-9E67-496B5B1F1C84}" destId="{0D947A10-27A1-4803-86E2-D11BCE78B702}" srcOrd="2" destOrd="0" presId="urn:microsoft.com/office/officeart/2005/8/layout/hList7"/>
    <dgm:cxn modelId="{8A9B497D-A080-4D5D-A44C-075CFA980761}" type="presParOf" srcId="{0D947A10-27A1-4803-86E2-D11BCE78B702}" destId="{75CE4D9F-4498-4657-83A3-59F40FE83360}" srcOrd="0" destOrd="0" presId="urn:microsoft.com/office/officeart/2005/8/layout/hList7"/>
    <dgm:cxn modelId="{B6524CC5-C492-46B1-8813-131CBEA4B423}" type="presParOf" srcId="{0D947A10-27A1-4803-86E2-D11BCE78B702}" destId="{43022DB2-70F0-4538-AE7D-8B53E8648AD7}" srcOrd="1" destOrd="0" presId="urn:microsoft.com/office/officeart/2005/8/layout/hList7"/>
    <dgm:cxn modelId="{E1E0C86D-609B-437B-99FB-7E421CABDF81}" type="presParOf" srcId="{0D947A10-27A1-4803-86E2-D11BCE78B702}" destId="{036F320F-E7CD-4E74-B8D5-1D98AFA4DE37}" srcOrd="2" destOrd="0" presId="urn:microsoft.com/office/officeart/2005/8/layout/hList7"/>
    <dgm:cxn modelId="{80822033-0AC2-4742-9B2F-673010043E29}" type="presParOf" srcId="{0D947A10-27A1-4803-86E2-D11BCE78B702}" destId="{99E3EB33-7E2B-4E42-B008-8992DF16B54F}" srcOrd="3" destOrd="0" presId="urn:microsoft.com/office/officeart/2005/8/layout/hList7"/>
    <dgm:cxn modelId="{FA037068-2A49-48AB-B0C9-1E2868500F4E}" type="presParOf" srcId="{9DCA5BD5-6544-44BE-9E67-496B5B1F1C84}" destId="{49E726BE-876C-41E7-88D6-A8CAE76DBD6B}" srcOrd="3" destOrd="0" presId="urn:microsoft.com/office/officeart/2005/8/layout/hList7"/>
    <dgm:cxn modelId="{3D771B77-FBEF-43FF-BCBD-CBAFF5CBED7B}" type="presParOf" srcId="{9DCA5BD5-6544-44BE-9E67-496B5B1F1C84}" destId="{839CE407-9C5A-4D9A-8CAE-A459071764CE}" srcOrd="4" destOrd="0" presId="urn:microsoft.com/office/officeart/2005/8/layout/hList7"/>
    <dgm:cxn modelId="{A0981D8D-F21C-43E5-9126-BA00131C17BA}" type="presParOf" srcId="{839CE407-9C5A-4D9A-8CAE-A459071764CE}" destId="{6A55EE03-4FE1-4FB3-97C7-D876941060CC}" srcOrd="0" destOrd="0" presId="urn:microsoft.com/office/officeart/2005/8/layout/hList7"/>
    <dgm:cxn modelId="{AC812F64-D24D-4254-8607-9BA74382CEF1}" type="presParOf" srcId="{839CE407-9C5A-4D9A-8CAE-A459071764CE}" destId="{D0E1CE9B-7BAB-43E6-9DAC-ADFD8A2B3EA7}" srcOrd="1" destOrd="0" presId="urn:microsoft.com/office/officeart/2005/8/layout/hList7"/>
    <dgm:cxn modelId="{127D0C2F-65CF-4846-9FAF-C51A16D13270}" type="presParOf" srcId="{839CE407-9C5A-4D9A-8CAE-A459071764CE}" destId="{640BEC3C-E7C8-4874-86C3-F05025A6B2A9}" srcOrd="2" destOrd="0" presId="urn:microsoft.com/office/officeart/2005/8/layout/hList7"/>
    <dgm:cxn modelId="{358F7BE7-7426-434F-A16E-46B5BA2CF02D}" type="presParOf" srcId="{839CE407-9C5A-4D9A-8CAE-A459071764CE}" destId="{095B60F8-E110-45A4-93F2-F51A9EACFD6C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DAC24CD-3E96-4565-A397-F90A561A0BD9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42E8AEB-A196-4BB6-951F-682E328338A0}">
      <dgm:prSet phldrT="[Текст]" custT="1"/>
      <dgm:spPr/>
      <dgm:t>
        <a:bodyPr/>
        <a:lstStyle/>
        <a:p>
          <a:pPr marL="0" lvl="1" indent="0" algn="ctr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</a:pPr>
          <a:r>
            <a:rPr lang="ru-RU" sz="20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Шпаковский</a:t>
          </a:r>
          <a:r>
            <a:rPr lang="ru-RU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филиал ГУП СК «</a:t>
          </a:r>
          <a:r>
            <a:rPr lang="ru-RU" sz="20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Крайтеплоэнерго</a:t>
          </a:r>
          <a:r>
            <a:rPr lang="ru-RU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»</a:t>
          </a:r>
        </a:p>
      </dgm:t>
    </dgm:pt>
    <dgm:pt modelId="{B6821114-0870-4516-977D-9A976082BAAD}" type="parTrans" cxnId="{826F833B-F740-4641-A2CF-819578D507DB}">
      <dgm:prSet/>
      <dgm:spPr/>
      <dgm:t>
        <a:bodyPr/>
        <a:lstStyle/>
        <a:p>
          <a:endParaRPr lang="ru-RU"/>
        </a:p>
      </dgm:t>
    </dgm:pt>
    <dgm:pt modelId="{EFE8AF1C-9B7C-4C52-9E47-741E720EB606}" type="sibTrans" cxnId="{826F833B-F740-4641-A2CF-819578D507DB}">
      <dgm:prSet/>
      <dgm:spPr/>
      <dgm:t>
        <a:bodyPr/>
        <a:lstStyle/>
        <a:p>
          <a:endParaRPr lang="ru-RU"/>
        </a:p>
      </dgm:t>
    </dgm:pt>
    <dgm:pt modelId="{3306D1F5-C7B0-4136-91F9-0F2B5DBAE99A}">
      <dgm:prSet phldrT="[Текст]" custT="1"/>
      <dgm:spPr/>
      <dgm:t>
        <a:bodyPr/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На территории Шпаковского муниципального округа централизованное теплоснабжение  осуществляют следующие организации: </a:t>
          </a:r>
          <a:r>
            <a:rPr lang="ru-RU" sz="16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Шпаковский</a:t>
          </a: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филиал ГУП СК «</a:t>
          </a:r>
          <a:r>
            <a:rPr lang="ru-RU" sz="16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Крайтеплоэнерго</a:t>
          </a: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» (22 котельных).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A43A6A5-13FE-4B4C-B32C-32FA6794489B}" type="parTrans" cxnId="{3BC63F88-BAFC-4763-BAF3-CB5E91C30865}">
      <dgm:prSet/>
      <dgm:spPr/>
      <dgm:t>
        <a:bodyPr/>
        <a:lstStyle/>
        <a:p>
          <a:endParaRPr lang="ru-RU"/>
        </a:p>
      </dgm:t>
    </dgm:pt>
    <dgm:pt modelId="{E3607E9F-A173-4470-B326-14E66B5A8D8D}" type="sibTrans" cxnId="{3BC63F88-BAFC-4763-BAF3-CB5E91C30865}">
      <dgm:prSet/>
      <dgm:spPr/>
      <dgm:t>
        <a:bodyPr/>
        <a:lstStyle/>
        <a:p>
          <a:endParaRPr lang="ru-RU"/>
        </a:p>
      </dgm:t>
    </dgm:pt>
    <dgm:pt modelId="{6A931DBD-ED8E-455B-A141-C62C79F69E87}">
      <dgm:prSet phldrT="[Текст]" custT="1"/>
      <dgm:spPr/>
      <dgm:t>
        <a:bodyPr/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Общая установленная мощность котельных – 89,7 Гкал/ч.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17FA04E-C185-4627-ACFB-E345B28C08DE}" type="parTrans" cxnId="{DDED3418-F5CA-49C8-8FB1-B79C7EF0F921}">
      <dgm:prSet/>
      <dgm:spPr/>
    </dgm:pt>
    <dgm:pt modelId="{1C539E8C-4E97-46D9-A837-6A2C0E4EB718}" type="sibTrans" cxnId="{DDED3418-F5CA-49C8-8FB1-B79C7EF0F921}">
      <dgm:prSet/>
      <dgm:spPr/>
    </dgm:pt>
    <dgm:pt modelId="{52394A55-FD07-400C-B495-E975B9CDDA49}">
      <dgm:prSet phldrT="[Текст]" custT="1"/>
      <dgm:spPr/>
      <dgm:t>
        <a:bodyPr/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Протяженность тепловых сетей в однотрубном исчислении составляет 49,56 км.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EA35EA9-30E1-4853-9DD9-70EE08B9DFB8}" type="parTrans" cxnId="{44993978-124E-4E41-B85E-32B93BE6EAFE}">
      <dgm:prSet/>
      <dgm:spPr/>
    </dgm:pt>
    <dgm:pt modelId="{3AD8D56D-4E26-4833-8F8A-C3115D56B8DC}" type="sibTrans" cxnId="{44993978-124E-4E41-B85E-32B93BE6EAFE}">
      <dgm:prSet/>
      <dgm:spPr/>
    </dgm:pt>
    <dgm:pt modelId="{B9F76375-A140-43E7-836B-9E3435F23F6C}" type="pres">
      <dgm:prSet presAssocID="{6DAC24CD-3E96-4565-A397-F90A561A0BD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9657893-5493-4021-AE42-E4351C43FD2E}" type="pres">
      <dgm:prSet presAssocID="{A42E8AEB-A196-4BB6-951F-682E328338A0}" presName="composite" presStyleCnt="0"/>
      <dgm:spPr/>
    </dgm:pt>
    <dgm:pt modelId="{D6824A7C-D542-48A1-A94B-004245AD1176}" type="pres">
      <dgm:prSet presAssocID="{A42E8AEB-A196-4BB6-951F-682E328338A0}" presName="parTx" presStyleLbl="align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B646EA-1A15-432C-8BC4-646C7D2A9F52}" type="pres">
      <dgm:prSet presAssocID="{A42E8AEB-A196-4BB6-951F-682E328338A0}" presName="desTx" presStyleLbl="alignAccFollowNode1" presStyleIdx="0" presStyleCnt="1" custScaleY="100000" custLinFactNeighborX="0" custLinFactNeighborY="25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4993978-124E-4E41-B85E-32B93BE6EAFE}" srcId="{A42E8AEB-A196-4BB6-951F-682E328338A0}" destId="{52394A55-FD07-400C-B495-E975B9CDDA49}" srcOrd="2" destOrd="0" parTransId="{6EA35EA9-30E1-4853-9DD9-70EE08B9DFB8}" sibTransId="{3AD8D56D-4E26-4833-8F8A-C3115D56B8DC}"/>
    <dgm:cxn modelId="{C75A37E3-D6C8-4326-BFA8-D7B27776E538}" type="presOf" srcId="{3306D1F5-C7B0-4136-91F9-0F2B5DBAE99A}" destId="{D8B646EA-1A15-432C-8BC4-646C7D2A9F52}" srcOrd="0" destOrd="0" presId="urn:microsoft.com/office/officeart/2005/8/layout/hList1"/>
    <dgm:cxn modelId="{3BC63F88-BAFC-4763-BAF3-CB5E91C30865}" srcId="{A42E8AEB-A196-4BB6-951F-682E328338A0}" destId="{3306D1F5-C7B0-4136-91F9-0F2B5DBAE99A}" srcOrd="0" destOrd="0" parTransId="{1A43A6A5-13FE-4B4C-B32C-32FA6794489B}" sibTransId="{E3607E9F-A173-4470-B326-14E66B5A8D8D}"/>
    <dgm:cxn modelId="{DDED3418-F5CA-49C8-8FB1-B79C7EF0F921}" srcId="{A42E8AEB-A196-4BB6-951F-682E328338A0}" destId="{6A931DBD-ED8E-455B-A141-C62C79F69E87}" srcOrd="1" destOrd="0" parTransId="{C17FA04E-C185-4627-ACFB-E345B28C08DE}" sibTransId="{1C539E8C-4E97-46D9-A837-6A2C0E4EB718}"/>
    <dgm:cxn modelId="{DFA07DF5-11AE-4E30-A86C-06AB5680F708}" type="presOf" srcId="{A42E8AEB-A196-4BB6-951F-682E328338A0}" destId="{D6824A7C-D542-48A1-A94B-004245AD1176}" srcOrd="0" destOrd="0" presId="urn:microsoft.com/office/officeart/2005/8/layout/hList1"/>
    <dgm:cxn modelId="{1916D269-943C-4D5E-AFB6-98CFA94E328F}" type="presOf" srcId="{6A931DBD-ED8E-455B-A141-C62C79F69E87}" destId="{D8B646EA-1A15-432C-8BC4-646C7D2A9F52}" srcOrd="0" destOrd="1" presId="urn:microsoft.com/office/officeart/2005/8/layout/hList1"/>
    <dgm:cxn modelId="{C7BDE915-D6A7-4CEF-B92A-F321A94CA98B}" type="presOf" srcId="{6DAC24CD-3E96-4565-A397-F90A561A0BD9}" destId="{B9F76375-A140-43E7-836B-9E3435F23F6C}" srcOrd="0" destOrd="0" presId="urn:microsoft.com/office/officeart/2005/8/layout/hList1"/>
    <dgm:cxn modelId="{1E492321-C894-4FE2-9D38-AA2392676A45}" type="presOf" srcId="{52394A55-FD07-400C-B495-E975B9CDDA49}" destId="{D8B646EA-1A15-432C-8BC4-646C7D2A9F52}" srcOrd="0" destOrd="2" presId="urn:microsoft.com/office/officeart/2005/8/layout/hList1"/>
    <dgm:cxn modelId="{826F833B-F740-4641-A2CF-819578D507DB}" srcId="{6DAC24CD-3E96-4565-A397-F90A561A0BD9}" destId="{A42E8AEB-A196-4BB6-951F-682E328338A0}" srcOrd="0" destOrd="0" parTransId="{B6821114-0870-4516-977D-9A976082BAAD}" sibTransId="{EFE8AF1C-9B7C-4C52-9E47-741E720EB606}"/>
    <dgm:cxn modelId="{0A091767-9A78-41DD-855A-04371B0BC32E}" type="presParOf" srcId="{B9F76375-A140-43E7-836B-9E3435F23F6C}" destId="{99657893-5493-4021-AE42-E4351C43FD2E}" srcOrd="0" destOrd="0" presId="urn:microsoft.com/office/officeart/2005/8/layout/hList1"/>
    <dgm:cxn modelId="{15732241-2E17-48AF-BA06-D009B7687D07}" type="presParOf" srcId="{99657893-5493-4021-AE42-E4351C43FD2E}" destId="{D6824A7C-D542-48A1-A94B-004245AD1176}" srcOrd="0" destOrd="0" presId="urn:microsoft.com/office/officeart/2005/8/layout/hList1"/>
    <dgm:cxn modelId="{72CADB5B-1C10-473C-BBE5-B3AF7CE4FB73}" type="presParOf" srcId="{99657893-5493-4021-AE42-E4351C43FD2E}" destId="{D8B646EA-1A15-432C-8BC4-646C7D2A9F52}" srcOrd="1" destOrd="0" presId="urn:microsoft.com/office/officeart/2005/8/layout/hList1"/>
  </dgm:cxnLst>
  <dgm:bg>
    <a:effectLst/>
  </dgm:bg>
  <dgm:whole>
    <a:effectLst/>
  </dgm:whole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4BF1C0F-A3E6-4D06-9426-F0BAF4E803AA}" type="doc">
      <dgm:prSet loTypeId="urn:microsoft.com/office/officeart/2008/layout/VerticalCurvedList" loCatId="list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B3E8FC7-3860-43DD-AFFE-20CB4B1543DC}">
      <dgm:prSet custT="1"/>
      <dgm:spPr/>
      <dgm:t>
        <a:bodyPr/>
        <a:lstStyle/>
        <a:p>
          <a:pPr algn="just"/>
          <a:r>
            <a:rPr lang="ru-RU" sz="1200" dirty="0" smtClean="0"/>
            <a:t>Реконструкция котельных № 38-01, № 38-02, № 38-03, № 38-05, № 38-07, № 38-08, № 38-09, № 38-10, № 38-15, № 38-19, № 38-20, № 38-21, № 38-22 в части замены котлового, насосного и прочего вспомогательного оборудования.</a:t>
          </a:r>
        </a:p>
        <a:p>
          <a:pPr algn="just"/>
          <a:r>
            <a:rPr lang="ru-RU" sz="1200" dirty="0" smtClean="0"/>
            <a:t>Выполнение ежегодных капитальных ремонтов источников тепловой энергии.  </a:t>
          </a:r>
          <a:endParaRPr lang="ru-RU" sz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635D425-F23C-468D-8C19-2E97368CFA64}" type="parTrans" cxnId="{8E88EF48-A141-4E89-ABB1-9FFA3A9F5268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1502F16-E50A-4B34-B2BA-29F72C9AB605}" type="sibTrans" cxnId="{8E88EF48-A141-4E89-ABB1-9FFA3A9F5268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B01BD4E-A2D5-48C1-86CB-0A5FABDC289B}">
      <dgm:prSet custT="1"/>
      <dgm:spPr/>
      <dgm:t>
        <a:bodyPr/>
        <a:lstStyle/>
        <a:p>
          <a:pPr algn="just"/>
          <a:r>
            <a:rPr lang="ru-RU" sz="1200" dirty="0" smtClean="0"/>
            <a:t>Реконструкция тепловой сети котельной № 38-01 в части замены сети надземной прокладки на подземную Ду250 от Тк25/1 до ТК32 ;</a:t>
          </a:r>
        </a:p>
        <a:p>
          <a:pPr algn="just"/>
          <a:r>
            <a:rPr lang="ru-RU" sz="1200" dirty="0" smtClean="0"/>
            <a:t>Реконструкция тепловой сети котельной № 38-22 в части замены сети подземной прокладки от ТК 6 до ТК10 Ду100 протяженностью  128м в двухтрубном варианте;</a:t>
          </a:r>
        </a:p>
        <a:p>
          <a:pPr algn="just"/>
          <a:r>
            <a:rPr lang="ru-RU" sz="1200" dirty="0" smtClean="0"/>
            <a:t>Выполнение ежегодных капитальных ремонтов тепловых сетей.</a:t>
          </a:r>
          <a:endParaRPr lang="ru-RU" sz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DC6FD57-17D0-430B-8750-AE62A3A71749}" type="parTrans" cxnId="{FD55C727-7108-459C-BAB8-627062B3B46A}">
      <dgm:prSet/>
      <dgm:spPr/>
      <dgm:t>
        <a:bodyPr/>
        <a:lstStyle/>
        <a:p>
          <a:endParaRPr lang="ru-RU"/>
        </a:p>
      </dgm:t>
    </dgm:pt>
    <dgm:pt modelId="{46CE4539-E1A0-4D75-AA91-4DB55FE31298}" type="sibTrans" cxnId="{FD55C727-7108-459C-BAB8-627062B3B46A}">
      <dgm:prSet/>
      <dgm:spPr/>
      <dgm:t>
        <a:bodyPr/>
        <a:lstStyle/>
        <a:p>
          <a:endParaRPr lang="ru-RU"/>
        </a:p>
      </dgm:t>
    </dgm:pt>
    <dgm:pt modelId="{2BD10AC3-EC81-4FFF-890C-DB57B489CFAC}" type="pres">
      <dgm:prSet presAssocID="{54BF1C0F-A3E6-4D06-9426-F0BAF4E803AA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06FBBC61-84FC-4031-B262-6CD8FDDD6659}" type="pres">
      <dgm:prSet presAssocID="{54BF1C0F-A3E6-4D06-9426-F0BAF4E803AA}" presName="Name1" presStyleCnt="0"/>
      <dgm:spPr/>
    </dgm:pt>
    <dgm:pt modelId="{6288B002-89C3-40A8-B8F3-9F255861BEEB}" type="pres">
      <dgm:prSet presAssocID="{54BF1C0F-A3E6-4D06-9426-F0BAF4E803AA}" presName="cycle" presStyleCnt="0"/>
      <dgm:spPr/>
    </dgm:pt>
    <dgm:pt modelId="{F03B740E-4ABB-44ED-8A22-4A350F65A4BC}" type="pres">
      <dgm:prSet presAssocID="{54BF1C0F-A3E6-4D06-9426-F0BAF4E803AA}" presName="srcNode" presStyleLbl="node1" presStyleIdx="0" presStyleCnt="2"/>
      <dgm:spPr/>
    </dgm:pt>
    <dgm:pt modelId="{00B9AE66-4E0A-41F9-B873-A68BAE9385D5}" type="pres">
      <dgm:prSet presAssocID="{54BF1C0F-A3E6-4D06-9426-F0BAF4E803AA}" presName="conn" presStyleLbl="parChTrans1D2" presStyleIdx="0" presStyleCnt="1"/>
      <dgm:spPr/>
      <dgm:t>
        <a:bodyPr/>
        <a:lstStyle/>
        <a:p>
          <a:endParaRPr lang="ru-RU"/>
        </a:p>
      </dgm:t>
    </dgm:pt>
    <dgm:pt modelId="{F089E16D-A222-4C2A-B1EA-F59E47EEDDCB}" type="pres">
      <dgm:prSet presAssocID="{54BF1C0F-A3E6-4D06-9426-F0BAF4E803AA}" presName="extraNode" presStyleLbl="node1" presStyleIdx="0" presStyleCnt="2"/>
      <dgm:spPr/>
    </dgm:pt>
    <dgm:pt modelId="{295FB32A-E106-4E48-A6D2-7763D335D3B0}" type="pres">
      <dgm:prSet presAssocID="{54BF1C0F-A3E6-4D06-9426-F0BAF4E803AA}" presName="dstNode" presStyleLbl="node1" presStyleIdx="0" presStyleCnt="2"/>
      <dgm:spPr/>
    </dgm:pt>
    <dgm:pt modelId="{CED773F5-89F7-4405-B606-6C74F621512E}" type="pres">
      <dgm:prSet presAssocID="{EB3E8FC7-3860-43DD-AFFE-20CB4B1543DC}" presName="text_1" presStyleLbl="node1" presStyleIdx="0" presStyleCnt="2" custScaleY="108325" custLinFactNeighborX="-783" custLinFactNeighborY="35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94E102-F344-460E-8A87-0EC3294BEA94}" type="pres">
      <dgm:prSet presAssocID="{EB3E8FC7-3860-43DD-AFFE-20CB4B1543DC}" presName="accent_1" presStyleCnt="0"/>
      <dgm:spPr/>
    </dgm:pt>
    <dgm:pt modelId="{C94ABC37-6E9F-4C7B-BB92-648A7CBBEAA2}" type="pres">
      <dgm:prSet presAssocID="{EB3E8FC7-3860-43DD-AFFE-20CB4B1543DC}" presName="accentRepeatNode" presStyleLbl="solidFgAcc1" presStyleIdx="0" presStyleCnt="2"/>
      <dgm:spPr/>
    </dgm:pt>
    <dgm:pt modelId="{0A0508B9-26C1-4969-87FF-5BDD8DB32F4B}" type="pres">
      <dgm:prSet presAssocID="{BB01BD4E-A2D5-48C1-86CB-0A5FABDC289B}" presName="text_2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016FE4-2EC9-4849-BD3A-18A953CCA9FE}" type="pres">
      <dgm:prSet presAssocID="{BB01BD4E-A2D5-48C1-86CB-0A5FABDC289B}" presName="accent_2" presStyleCnt="0"/>
      <dgm:spPr/>
    </dgm:pt>
    <dgm:pt modelId="{AA40843D-8F89-4BB8-BF2C-1F0AAB9D17F6}" type="pres">
      <dgm:prSet presAssocID="{BB01BD4E-A2D5-48C1-86CB-0A5FABDC289B}" presName="accentRepeatNode" presStyleLbl="solidFgAcc1" presStyleIdx="1" presStyleCnt="2"/>
      <dgm:spPr/>
    </dgm:pt>
  </dgm:ptLst>
  <dgm:cxnLst>
    <dgm:cxn modelId="{757EC261-1AA8-4F8D-A347-A60FE115A152}" type="presOf" srcId="{BB01BD4E-A2D5-48C1-86CB-0A5FABDC289B}" destId="{0A0508B9-26C1-4969-87FF-5BDD8DB32F4B}" srcOrd="0" destOrd="0" presId="urn:microsoft.com/office/officeart/2008/layout/VerticalCurvedList"/>
    <dgm:cxn modelId="{8E88EF48-A141-4E89-ABB1-9FFA3A9F5268}" srcId="{54BF1C0F-A3E6-4D06-9426-F0BAF4E803AA}" destId="{EB3E8FC7-3860-43DD-AFFE-20CB4B1543DC}" srcOrd="0" destOrd="0" parTransId="{F635D425-F23C-468D-8C19-2E97368CFA64}" sibTransId="{91502F16-E50A-4B34-B2BA-29F72C9AB605}"/>
    <dgm:cxn modelId="{4FB8C461-536D-4A05-9018-C30720E2E97A}" type="presOf" srcId="{91502F16-E50A-4B34-B2BA-29F72C9AB605}" destId="{00B9AE66-4E0A-41F9-B873-A68BAE9385D5}" srcOrd="0" destOrd="0" presId="urn:microsoft.com/office/officeart/2008/layout/VerticalCurvedList"/>
    <dgm:cxn modelId="{D9BD8F16-AF80-450A-AFC3-1A2D5C955029}" type="presOf" srcId="{54BF1C0F-A3E6-4D06-9426-F0BAF4E803AA}" destId="{2BD10AC3-EC81-4FFF-890C-DB57B489CFAC}" srcOrd="0" destOrd="0" presId="urn:microsoft.com/office/officeart/2008/layout/VerticalCurvedList"/>
    <dgm:cxn modelId="{FD55C727-7108-459C-BAB8-627062B3B46A}" srcId="{54BF1C0F-A3E6-4D06-9426-F0BAF4E803AA}" destId="{BB01BD4E-A2D5-48C1-86CB-0A5FABDC289B}" srcOrd="1" destOrd="0" parTransId="{1DC6FD57-17D0-430B-8750-AE62A3A71749}" sibTransId="{46CE4539-E1A0-4D75-AA91-4DB55FE31298}"/>
    <dgm:cxn modelId="{CDBD8152-98F7-4CD7-9D6E-A34C1444BE52}" type="presOf" srcId="{EB3E8FC7-3860-43DD-AFFE-20CB4B1543DC}" destId="{CED773F5-89F7-4405-B606-6C74F621512E}" srcOrd="0" destOrd="0" presId="urn:microsoft.com/office/officeart/2008/layout/VerticalCurvedList"/>
    <dgm:cxn modelId="{FC82B76F-5A55-48AF-9FF8-417083A3F7CB}" type="presParOf" srcId="{2BD10AC3-EC81-4FFF-890C-DB57B489CFAC}" destId="{06FBBC61-84FC-4031-B262-6CD8FDDD6659}" srcOrd="0" destOrd="0" presId="urn:microsoft.com/office/officeart/2008/layout/VerticalCurvedList"/>
    <dgm:cxn modelId="{855C7181-97BC-4E74-B998-318299D0AC31}" type="presParOf" srcId="{06FBBC61-84FC-4031-B262-6CD8FDDD6659}" destId="{6288B002-89C3-40A8-B8F3-9F255861BEEB}" srcOrd="0" destOrd="0" presId="urn:microsoft.com/office/officeart/2008/layout/VerticalCurvedList"/>
    <dgm:cxn modelId="{38B76115-A72F-422E-9930-9960A897F4EB}" type="presParOf" srcId="{6288B002-89C3-40A8-B8F3-9F255861BEEB}" destId="{F03B740E-4ABB-44ED-8A22-4A350F65A4BC}" srcOrd="0" destOrd="0" presId="urn:microsoft.com/office/officeart/2008/layout/VerticalCurvedList"/>
    <dgm:cxn modelId="{30B6860A-2A07-49BC-9B02-C8A1BEF75EA3}" type="presParOf" srcId="{6288B002-89C3-40A8-B8F3-9F255861BEEB}" destId="{00B9AE66-4E0A-41F9-B873-A68BAE9385D5}" srcOrd="1" destOrd="0" presId="urn:microsoft.com/office/officeart/2008/layout/VerticalCurvedList"/>
    <dgm:cxn modelId="{4B8CC36A-8554-4F5D-AA99-A111439F9972}" type="presParOf" srcId="{6288B002-89C3-40A8-B8F3-9F255861BEEB}" destId="{F089E16D-A222-4C2A-B1EA-F59E47EEDDCB}" srcOrd="2" destOrd="0" presId="urn:microsoft.com/office/officeart/2008/layout/VerticalCurvedList"/>
    <dgm:cxn modelId="{28C332B5-CB29-4EAB-A4E9-21FDDAB3EF1A}" type="presParOf" srcId="{6288B002-89C3-40A8-B8F3-9F255861BEEB}" destId="{295FB32A-E106-4E48-A6D2-7763D335D3B0}" srcOrd="3" destOrd="0" presId="urn:microsoft.com/office/officeart/2008/layout/VerticalCurvedList"/>
    <dgm:cxn modelId="{A3908A06-8EB4-4672-A23D-DA394DFC4BD4}" type="presParOf" srcId="{06FBBC61-84FC-4031-B262-6CD8FDDD6659}" destId="{CED773F5-89F7-4405-B606-6C74F621512E}" srcOrd="1" destOrd="0" presId="urn:microsoft.com/office/officeart/2008/layout/VerticalCurvedList"/>
    <dgm:cxn modelId="{F28554E8-213F-400D-99A6-BE1C6C52EFA8}" type="presParOf" srcId="{06FBBC61-84FC-4031-B262-6CD8FDDD6659}" destId="{7094E102-F344-460E-8A87-0EC3294BEA94}" srcOrd="2" destOrd="0" presId="urn:microsoft.com/office/officeart/2008/layout/VerticalCurvedList"/>
    <dgm:cxn modelId="{39F68C99-434E-4358-9801-7DB27A9A13FF}" type="presParOf" srcId="{7094E102-F344-460E-8A87-0EC3294BEA94}" destId="{C94ABC37-6E9F-4C7B-BB92-648A7CBBEAA2}" srcOrd="0" destOrd="0" presId="urn:microsoft.com/office/officeart/2008/layout/VerticalCurvedList"/>
    <dgm:cxn modelId="{8A33347F-908D-4476-83BF-D6619B61D28A}" type="presParOf" srcId="{06FBBC61-84FC-4031-B262-6CD8FDDD6659}" destId="{0A0508B9-26C1-4969-87FF-5BDD8DB32F4B}" srcOrd="3" destOrd="0" presId="urn:microsoft.com/office/officeart/2008/layout/VerticalCurvedList"/>
    <dgm:cxn modelId="{F34847EA-B06E-4E4F-8A84-263C4BC8DF73}" type="presParOf" srcId="{06FBBC61-84FC-4031-B262-6CD8FDDD6659}" destId="{94016FE4-2EC9-4849-BD3A-18A953CCA9FE}" srcOrd="4" destOrd="0" presId="urn:microsoft.com/office/officeart/2008/layout/VerticalCurvedList"/>
    <dgm:cxn modelId="{37D7BE53-4578-4FE1-A4AE-7B9A5A3D9BB6}" type="presParOf" srcId="{94016FE4-2EC9-4849-BD3A-18A953CCA9FE}" destId="{AA40843D-8F89-4BB8-BF2C-1F0AAB9D17F6}" srcOrd="0" destOrd="0" presId="urn:microsoft.com/office/officeart/2008/layout/VerticalCurvedList"/>
  </dgm:cxnLst>
  <dgm:bg>
    <a:noFill/>
  </dgm:bg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2F2CBD-A8C5-4E93-952E-079193E20656}">
      <dsp:nvSpPr>
        <dsp:cNvPr id="0" name=""/>
        <dsp:cNvSpPr/>
      </dsp:nvSpPr>
      <dsp:spPr>
        <a:xfrm>
          <a:off x="1565" y="0"/>
          <a:ext cx="2435811" cy="44394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AutoNum type="arabicPeriod"/>
          </a:pPr>
          <a:r>
            <a:rPr lang="ru-RU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Федеральный закон от 27.07.2010 № 190 О теплоснабжении"</a:t>
          </a:r>
        </a:p>
      </dsp:txBody>
      <dsp:txXfrm>
        <a:off x="1565" y="1775795"/>
        <a:ext cx="2435811" cy="1775795"/>
      </dsp:txXfrm>
    </dsp:sp>
    <dsp:sp modelId="{DCD5F224-C4BF-4135-847A-CCF6E863A941}">
      <dsp:nvSpPr>
        <dsp:cNvPr id="0" name=""/>
        <dsp:cNvSpPr/>
      </dsp:nvSpPr>
      <dsp:spPr>
        <a:xfrm>
          <a:off x="480296" y="266369"/>
          <a:ext cx="1478349" cy="1478349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5000" r="-45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5CE4D9F-4498-4657-83A3-59F40FE83360}">
      <dsp:nvSpPr>
        <dsp:cNvPr id="0" name=""/>
        <dsp:cNvSpPr/>
      </dsp:nvSpPr>
      <dsp:spPr>
        <a:xfrm>
          <a:off x="2510451" y="0"/>
          <a:ext cx="2435811" cy="44394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AutoNum type="arabicPeriod"/>
          </a:pPr>
          <a:r>
            <a:rPr lang="ru-RU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Постановление Правительства РФ от 22 февраля 2012 г. N 154 О требованиях к схемам теплоснабжения, порядку их разработки и утверждения"</a:t>
          </a:r>
        </a:p>
      </dsp:txBody>
      <dsp:txXfrm>
        <a:off x="2510451" y="1775795"/>
        <a:ext cx="2435811" cy="1775795"/>
      </dsp:txXfrm>
    </dsp:sp>
    <dsp:sp modelId="{99E3EB33-7E2B-4E42-B008-8992DF16B54F}">
      <dsp:nvSpPr>
        <dsp:cNvPr id="0" name=""/>
        <dsp:cNvSpPr/>
      </dsp:nvSpPr>
      <dsp:spPr>
        <a:xfrm>
          <a:off x="2989182" y="266369"/>
          <a:ext cx="1478349" cy="1478349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9000" r="-9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A55EE03-4FE1-4FB3-97C7-D876941060CC}">
      <dsp:nvSpPr>
        <dsp:cNvPr id="0" name=""/>
        <dsp:cNvSpPr/>
      </dsp:nvSpPr>
      <dsp:spPr>
        <a:xfrm>
          <a:off x="5019337" y="0"/>
          <a:ext cx="2435811" cy="44394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AutoNum type="arabicPeriod"/>
          </a:pPr>
          <a:r>
            <a:rPr lang="ru-RU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Федеральный закон № 131 «Об общих принципах организации местного самоуправления в Российской Федерации» от 06.10.2003</a:t>
          </a:r>
        </a:p>
      </dsp:txBody>
      <dsp:txXfrm>
        <a:off x="5019337" y="1775795"/>
        <a:ext cx="2435811" cy="1775795"/>
      </dsp:txXfrm>
    </dsp:sp>
    <dsp:sp modelId="{095B60F8-E110-45A4-93F2-F51A9EACFD6C}">
      <dsp:nvSpPr>
        <dsp:cNvPr id="0" name=""/>
        <dsp:cNvSpPr/>
      </dsp:nvSpPr>
      <dsp:spPr>
        <a:xfrm>
          <a:off x="5498067" y="266369"/>
          <a:ext cx="1478349" cy="1478349"/>
        </a:xfrm>
        <a:prstGeom prst="ellipse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2000" r="-42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89E5BD8-D620-4CE4-98F2-7CE3014347D0}">
      <dsp:nvSpPr>
        <dsp:cNvPr id="0" name=""/>
        <dsp:cNvSpPr/>
      </dsp:nvSpPr>
      <dsp:spPr>
        <a:xfrm>
          <a:off x="298268" y="3551591"/>
          <a:ext cx="6860176" cy="665923"/>
        </a:xfrm>
        <a:prstGeom prst="left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6824A7C-D542-48A1-A94B-004245AD1176}">
      <dsp:nvSpPr>
        <dsp:cNvPr id="0" name=""/>
        <dsp:cNvSpPr/>
      </dsp:nvSpPr>
      <dsp:spPr>
        <a:xfrm>
          <a:off x="0" y="3918"/>
          <a:ext cx="10695708" cy="10368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marL="0" lvl="1" indent="0" algn="ctr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</a:pPr>
          <a:r>
            <a:rPr lang="ru-RU" sz="20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Шпаковский</a:t>
          </a:r>
          <a:r>
            <a:rPr lang="ru-RU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филиал ГУП СК «</a:t>
          </a:r>
          <a:r>
            <a:rPr lang="ru-RU" sz="20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Крайтеплоэнерго</a:t>
          </a:r>
          <a:r>
            <a:rPr lang="ru-RU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»</a:t>
          </a:r>
        </a:p>
      </dsp:txBody>
      <dsp:txXfrm>
        <a:off x="0" y="3918"/>
        <a:ext cx="10695708" cy="1036800"/>
      </dsp:txXfrm>
    </dsp:sp>
    <dsp:sp modelId="{D8B646EA-1A15-432C-8BC4-646C7D2A9F52}">
      <dsp:nvSpPr>
        <dsp:cNvPr id="0" name=""/>
        <dsp:cNvSpPr/>
      </dsp:nvSpPr>
      <dsp:spPr>
        <a:xfrm>
          <a:off x="0" y="1044636"/>
          <a:ext cx="10695708" cy="158112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•"/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На территории Шпаковского муниципального округа централизованное теплоснабжение  осуществляют следующие организации: </a:t>
          </a:r>
          <a:r>
            <a:rPr lang="ru-RU" sz="16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Шпаковский</a:t>
          </a: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филиал ГУП СК «</a:t>
          </a:r>
          <a:r>
            <a:rPr lang="ru-RU" sz="16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Крайтеплоэнерго</a:t>
          </a: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» (22 котельных).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•"/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Общая установленная мощность котельных – 89,7 Гкал/ч.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•"/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Протяженность тепловых сетей в однотрубном исчислении составляет 49,56 км.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1044636"/>
        <a:ext cx="10695708" cy="158112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B9AE66-4E0A-41F9-B873-A68BAE9385D5}">
      <dsp:nvSpPr>
        <dsp:cNvPr id="0" name=""/>
        <dsp:cNvSpPr/>
      </dsp:nvSpPr>
      <dsp:spPr>
        <a:xfrm>
          <a:off x="-5227595" y="-806762"/>
          <a:ext cx="6272610" cy="6272610"/>
        </a:xfrm>
        <a:prstGeom prst="blockArc">
          <a:avLst>
            <a:gd name="adj1" fmla="val 18900000"/>
            <a:gd name="adj2" fmla="val 2700000"/>
            <a:gd name="adj3" fmla="val 344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ED773F5-89F7-4405-B606-6C74F621512E}">
      <dsp:nvSpPr>
        <dsp:cNvPr id="0" name=""/>
        <dsp:cNvSpPr/>
      </dsp:nvSpPr>
      <dsp:spPr>
        <a:xfrm>
          <a:off x="802088" y="657404"/>
          <a:ext cx="6943492" cy="144181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56487" tIns="30480" rIns="30480" bIns="30480" numCol="1" spcCol="1270" anchor="ctr" anchorCtr="0">
          <a:noAutofit/>
        </a:bodyPr>
        <a:lstStyle/>
        <a:p>
          <a:pPr lvl="0" algn="just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Реконструкция котельных № 38-01, № 38-02, № 38-03, № 38-05, № 38-07, № 38-08, № 38-09, № 38-10, № 38-15, № 38-19, № 38-20, № 38-21, № 38-22 в части замены котлового, насосного и прочего вспомогательного оборудования.</a:t>
          </a:r>
        </a:p>
        <a:p>
          <a:pPr lvl="0" algn="just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Выполнение ежегодных капитальных ремонтов источников тепловой энергии.  </a:t>
          </a:r>
          <a:endParaRPr lang="ru-RU" sz="1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802088" y="657404"/>
        <a:ext cx="6943492" cy="1441813"/>
      </dsp:txXfrm>
    </dsp:sp>
    <dsp:sp modelId="{C94ABC37-6E9F-4C7B-BB92-648A7CBBEAA2}">
      <dsp:nvSpPr>
        <dsp:cNvPr id="0" name=""/>
        <dsp:cNvSpPr/>
      </dsp:nvSpPr>
      <dsp:spPr>
        <a:xfrm>
          <a:off x="24576" y="499220"/>
          <a:ext cx="1663759" cy="166375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A0508B9-26C1-4969-87FF-5BDD8DB32F4B}">
      <dsp:nvSpPr>
        <dsp:cNvPr id="0" name=""/>
        <dsp:cNvSpPr/>
      </dsp:nvSpPr>
      <dsp:spPr>
        <a:xfrm>
          <a:off x="856456" y="2662480"/>
          <a:ext cx="6943492" cy="133100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56487" tIns="30480" rIns="30480" bIns="30480" numCol="1" spcCol="1270" anchor="ctr" anchorCtr="0">
          <a:noAutofit/>
        </a:bodyPr>
        <a:lstStyle/>
        <a:p>
          <a:pPr lvl="0" algn="just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Реконструкция тепловой сети котельной № 38-01 в части замены сети надземной прокладки на подземную Ду250 от Тк25/1 до ТК32 ;</a:t>
          </a:r>
        </a:p>
        <a:p>
          <a:pPr lvl="0" algn="just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Реконструкция тепловой сети котельной № 38-22 в части замены сети подземной прокладки от ТК 6 до ТК10 Ду100 протяженностью  128м в двухтрубном варианте;</a:t>
          </a:r>
        </a:p>
        <a:p>
          <a:pPr lvl="0" algn="just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Выполнение ежегодных капитальных ремонтов тепловых сетей.</a:t>
          </a:r>
          <a:endParaRPr lang="ru-RU" sz="1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856456" y="2662480"/>
        <a:ext cx="6943492" cy="1331007"/>
      </dsp:txXfrm>
    </dsp:sp>
    <dsp:sp modelId="{AA40843D-8F89-4BB8-BF2C-1F0AAB9D17F6}">
      <dsp:nvSpPr>
        <dsp:cNvPr id="0" name=""/>
        <dsp:cNvSpPr/>
      </dsp:nvSpPr>
      <dsp:spPr>
        <a:xfrm>
          <a:off x="24576" y="2496104"/>
          <a:ext cx="1663759" cy="166375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CD1047-5879-4C35-82A4-886CA59D245C}" type="datetimeFigureOut">
              <a:rPr lang="ru-RU" smtClean="0"/>
              <a:t>05.10.2022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F433C-91ED-4050-88FE-A245B396B5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62626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3EC7EB-C858-493C-8D7C-0AC053616A52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53414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3" name="Google Shape;273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4" name="Google Shape;274;p1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921864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DF433C-91ED-4050-88FE-A245B396B5EB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03050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DF433C-91ED-4050-88FE-A245B396B5EB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25561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DF433C-91ED-4050-88FE-A245B396B5EB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98075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DF433C-91ED-4050-88FE-A245B396B5EB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1625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2ABE1-5FDF-4A7E-BB2E-B67E254F6070}" type="datetimeFigureOut">
              <a:rPr lang="ru-RU" smtClean="0"/>
              <a:t>05.10.2022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E7892-C324-4BEB-9623-0AA3FDE4A8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65120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2ABE1-5FDF-4A7E-BB2E-B67E254F6070}" type="datetimeFigureOut">
              <a:rPr lang="ru-RU" smtClean="0"/>
              <a:t>05.10.2022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E7892-C324-4BEB-9623-0AA3FDE4A8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5311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2ABE1-5FDF-4A7E-BB2E-B67E254F6070}" type="datetimeFigureOut">
              <a:rPr lang="ru-RU" smtClean="0"/>
              <a:t>05.10.2022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E7892-C324-4BEB-9623-0AA3FDE4A8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84411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2ABE1-5FDF-4A7E-BB2E-B67E254F6070}" type="datetimeFigureOut">
              <a:rPr lang="ru-RU" smtClean="0"/>
              <a:t>05.10.2022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E7892-C324-4BEB-9623-0AA3FDE4A8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1658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2ABE1-5FDF-4A7E-BB2E-B67E254F6070}" type="datetimeFigureOut">
              <a:rPr lang="ru-RU" smtClean="0"/>
              <a:t>05.10.2022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E7892-C324-4BEB-9623-0AA3FDE4A8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01311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2ABE1-5FDF-4A7E-BB2E-B67E254F6070}" type="datetimeFigureOut">
              <a:rPr lang="ru-RU" smtClean="0"/>
              <a:t>05.10.2022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E7892-C324-4BEB-9623-0AA3FDE4A8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39993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2ABE1-5FDF-4A7E-BB2E-B67E254F6070}" type="datetimeFigureOut">
              <a:rPr lang="ru-RU" smtClean="0"/>
              <a:t>05.10.2022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E7892-C324-4BEB-9623-0AA3FDE4A8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76443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2ABE1-5FDF-4A7E-BB2E-B67E254F6070}" type="datetimeFigureOut">
              <a:rPr lang="ru-RU" smtClean="0"/>
              <a:t>05.10.2022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E7892-C324-4BEB-9623-0AA3FDE4A8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15938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2ABE1-5FDF-4A7E-BB2E-B67E254F6070}" type="datetimeFigureOut">
              <a:rPr lang="ru-RU" smtClean="0"/>
              <a:t>05.10.2022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E7892-C324-4BEB-9623-0AA3FDE4A8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98209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2ABE1-5FDF-4A7E-BB2E-B67E254F6070}" type="datetimeFigureOut">
              <a:rPr lang="ru-RU" smtClean="0"/>
              <a:t>05.10.2022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E7892-C324-4BEB-9623-0AA3FDE4A8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5880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2ABE1-5FDF-4A7E-BB2E-B67E254F6070}" type="datetimeFigureOut">
              <a:rPr lang="ru-RU" smtClean="0"/>
              <a:t>05.10.2022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E7892-C324-4BEB-9623-0AA3FDE4A8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154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42ABE1-5FDF-4A7E-BB2E-B67E254F6070}" type="datetimeFigureOut">
              <a:rPr lang="ru-RU" smtClean="0"/>
              <a:t>05.10.2022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5E7892-C324-4BEB-9623-0AA3FDE4A8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19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emf"/><Relationship Id="rId4" Type="http://schemas.openxmlformats.org/officeDocument/2006/relationships/image" Target="../media/image5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3" Type="http://schemas.openxmlformats.org/officeDocument/2006/relationships/image" Target="../media/image5.emf"/><Relationship Id="rId7" Type="http://schemas.openxmlformats.org/officeDocument/2006/relationships/diagramLayout" Target="../diagrams/layout1.xml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1.xml"/><Relationship Id="rId11" Type="http://schemas.openxmlformats.org/officeDocument/2006/relationships/image" Target="../media/image1.emf"/><Relationship Id="rId5" Type="http://schemas.microsoft.com/office/2007/relationships/hdphoto" Target="../media/hdphoto1.wdp"/><Relationship Id="rId10" Type="http://schemas.microsoft.com/office/2007/relationships/diagramDrawing" Target="../diagrams/drawing1.xml"/><Relationship Id="rId4" Type="http://schemas.openxmlformats.org/officeDocument/2006/relationships/image" Target="../media/image6.png"/><Relationship Id="rId9" Type="http://schemas.openxmlformats.org/officeDocument/2006/relationships/diagramColors" Target="../diagrams/colors1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5.emf"/><Relationship Id="rId7" Type="http://schemas.openxmlformats.org/officeDocument/2006/relationships/diagramColors" Target="../diagrams/colors2.xml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10" Type="http://schemas.openxmlformats.org/officeDocument/2006/relationships/image" Target="../media/image10.png"/><Relationship Id="rId4" Type="http://schemas.openxmlformats.org/officeDocument/2006/relationships/diagramData" Target="../diagrams/data2.xml"/><Relationship Id="rId9" Type="http://schemas.openxmlformats.org/officeDocument/2006/relationships/image" Target="../media/image1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.xml"/><Relationship Id="rId3" Type="http://schemas.openxmlformats.org/officeDocument/2006/relationships/image" Target="../media/image4.emf"/><Relationship Id="rId7" Type="http://schemas.openxmlformats.org/officeDocument/2006/relationships/diagramQuickStyle" Target="../diagrams/quickStyle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3.xml"/><Relationship Id="rId11" Type="http://schemas.openxmlformats.org/officeDocument/2006/relationships/image" Target="../media/image1.emf"/><Relationship Id="rId5" Type="http://schemas.openxmlformats.org/officeDocument/2006/relationships/diagramData" Target="../diagrams/data3.xml"/><Relationship Id="rId10" Type="http://schemas.openxmlformats.org/officeDocument/2006/relationships/image" Target="../media/image16.png"/><Relationship Id="rId4" Type="http://schemas.openxmlformats.org/officeDocument/2006/relationships/image" Target="../media/image5.emf"/><Relationship Id="rId9" Type="http://schemas.microsoft.com/office/2007/relationships/diagramDrawing" Target="../diagrams/drawing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emf"/><Relationship Id="rId4" Type="http://schemas.openxmlformats.org/officeDocument/2006/relationships/image" Target="../media/image5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.emf"/><Relationship Id="rId4" Type="http://schemas.openxmlformats.org/officeDocument/2006/relationships/image" Target="../media/image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C633A44D-5070-432C-A18C-AF9B0DC4D3E6}"/>
              </a:ext>
            </a:extLst>
          </p:cNvPr>
          <p:cNvSpPr/>
          <p:nvPr/>
        </p:nvSpPr>
        <p:spPr>
          <a:xfrm>
            <a:off x="0" y="3959196"/>
            <a:ext cx="12192000" cy="142772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D75BD814-AE99-4EEE-AEC3-8B2C7D37CF34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8662" y="6135284"/>
            <a:ext cx="2445385" cy="556260"/>
          </a:xfrm>
          <a:prstGeom prst="rect">
            <a:avLst/>
          </a:prstGeom>
        </p:spPr>
      </p:pic>
      <p:sp>
        <p:nvSpPr>
          <p:cNvPr id="10" name="Подзаголовок 2">
            <a:extLst>
              <a:ext uri="{FF2B5EF4-FFF2-40B4-BE49-F238E27FC236}">
                <a16:creationId xmlns:a16="http://schemas.microsoft.com/office/drawing/2014/main" id="{5A231DBD-6BAF-4777-ADCC-6B33620BF5C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485016" y="4791010"/>
            <a:ext cx="9413817" cy="1344274"/>
          </a:xfrm>
        </p:spPr>
        <p:txBody>
          <a:bodyPr>
            <a:noAutofit/>
          </a:bodyPr>
          <a:lstStyle/>
          <a:p>
            <a:pPr algn="l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СХЕМА ТЕПЛОСНАБЖЕНИЯ</a:t>
            </a:r>
          </a:p>
          <a:p>
            <a:pPr algn="l"/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ШПАКОВСКОГО МУНИЦИПАЛЬНОГО ОКРУГА СТАВРОПОЛЬСКОГО КРАЯ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ПЕРИОД ДО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2036 ГОДА</a:t>
            </a:r>
          </a:p>
          <a:p>
            <a:pPr algn="l"/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(АКТУАЛИЗАЦИЯ НА 2023 ГОД)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395919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673" y="4258084"/>
            <a:ext cx="2170545" cy="2433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7608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уппа 10">
            <a:extLst>
              <a:ext uri="{FF2B5EF4-FFF2-40B4-BE49-F238E27FC236}">
                <a16:creationId xmlns:a16="http://schemas.microsoft.com/office/drawing/2014/main" id="{83ECAAFD-3215-4FCD-97C9-EC09B757473E}"/>
              </a:ext>
            </a:extLst>
          </p:cNvPr>
          <p:cNvGrpSpPr/>
          <p:nvPr/>
        </p:nvGrpSpPr>
        <p:grpSpPr>
          <a:xfrm>
            <a:off x="-869315" y="0"/>
            <a:ext cx="3750945" cy="10395585"/>
            <a:chOff x="0" y="431813"/>
            <a:chExt cx="3750945" cy="10395907"/>
          </a:xfrm>
        </p:grpSpPr>
        <p:pic>
          <p:nvPicPr>
            <p:cNvPr id="12" name="Рисунок 11">
              <a:extLst>
                <a:ext uri="{FF2B5EF4-FFF2-40B4-BE49-F238E27FC236}">
                  <a16:creationId xmlns:a16="http://schemas.microsoft.com/office/drawing/2014/main" id="{36D122DC-912A-42A5-89B3-9889716EB64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154" r="23176" b="33397"/>
            <a:stretch/>
          </p:blipFill>
          <p:spPr>
            <a:xfrm flipH="1">
              <a:off x="869314" y="431813"/>
              <a:ext cx="2881628" cy="6491536"/>
            </a:xfrm>
            <a:prstGeom prst="rect">
              <a:avLst/>
            </a:prstGeom>
          </p:spPr>
        </p:pic>
        <p:pic>
          <p:nvPicPr>
            <p:cNvPr id="13" name="Рисунок 12">
              <a:extLst>
                <a:ext uri="{FF2B5EF4-FFF2-40B4-BE49-F238E27FC236}">
                  <a16:creationId xmlns:a16="http://schemas.microsoft.com/office/drawing/2014/main" id="{4893C770-38EF-437C-AB3F-BE10E461F84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2308"/>
            <a:stretch/>
          </p:blipFill>
          <p:spPr bwMode="auto">
            <a:xfrm flipH="1">
              <a:off x="0" y="10028255"/>
              <a:ext cx="3750945" cy="799465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03177454-475B-4FBB-81CE-BE7511273D16}"/>
              </a:ext>
            </a:extLst>
          </p:cNvPr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10" t="-93" r="2996" b="-4"/>
          <a:stretch/>
        </p:blipFill>
        <p:spPr>
          <a:xfrm rot="10800000">
            <a:off x="-1" y="6480278"/>
            <a:ext cx="12201521" cy="142771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1F1BF38A-0A3E-490E-8CB2-4244393E77BB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2957" y="2375452"/>
            <a:ext cx="5216936" cy="1186713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7A144C96-EA72-4493-A5CD-2642B5C7B568}"/>
              </a:ext>
            </a:extLst>
          </p:cNvPr>
          <p:cNvSpPr/>
          <p:nvPr/>
        </p:nvSpPr>
        <p:spPr>
          <a:xfrm>
            <a:off x="1041330" y="3727806"/>
            <a:ext cx="1116019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70213" algn="ctr"/>
                <a:tab pos="5940425" algn="r"/>
              </a:tabLst>
              <a:defRPr/>
            </a:pPr>
            <a:r>
              <a:rPr kumimoji="0" lang="ru-RU" altLang="ru-RU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ООО «ЯНЭНЕРГО»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970213" algn="ctr"/>
                <a:tab pos="5940425" algn="r"/>
              </a:tabLst>
              <a:defRPr/>
            </a:pPr>
            <a:r>
              <a:rPr kumimoji="0" lang="ru-RU" altLang="ru-RU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197227, г. Санкт-Петербург,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970213" algn="ctr"/>
                <a:tab pos="5940425" algn="r"/>
              </a:tabLst>
              <a:defRPr/>
            </a:pPr>
            <a:r>
              <a:rPr kumimoji="0" lang="ru-RU" altLang="ru-RU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Комендантский пр-т 4,</a:t>
            </a:r>
            <a:r>
              <a:rPr kumimoji="0" lang="en-US" altLang="ru-RU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лит. А, оф. 407, 409, 422</a:t>
            </a:r>
            <a:endParaRPr lang="ru-RU" alt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70213" algn="ctr"/>
                <a:tab pos="5940425" algn="r"/>
              </a:tabLst>
              <a:defRPr/>
            </a:pPr>
            <a:r>
              <a:rPr kumimoji="0" lang="ru-RU" altLang="ru-RU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Тел: +7 (812) 449-03-16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70213" algn="ctr"/>
                <a:tab pos="5940425" algn="r"/>
              </a:tabLst>
              <a:defRPr/>
            </a:pPr>
            <a:r>
              <a:rPr kumimoji="0" lang="ru-RU" altLang="ru-RU" sz="20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Email</a:t>
            </a:r>
            <a:r>
              <a:rPr kumimoji="0" lang="ru-RU" altLang="ru-RU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en-US" alt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sale-</a:t>
            </a:r>
            <a:r>
              <a:rPr lang="en-US" alt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otdel</a:t>
            </a:r>
            <a:r>
              <a:rPr lang="ru-RU" alt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@</a:t>
            </a:r>
            <a:r>
              <a:rPr lang="en-US" alt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yandex</a:t>
            </a:r>
            <a:r>
              <a:rPr lang="ru-RU" alt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en-US" alt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ru</a:t>
            </a:r>
            <a:endParaRPr kumimoji="0" lang="ru-RU" altLang="ru-RU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E536838C-A548-469F-BF6E-63FE39317489}"/>
              </a:ext>
            </a:extLst>
          </p:cNvPr>
          <p:cNvSpPr/>
          <p:nvPr/>
        </p:nvSpPr>
        <p:spPr>
          <a:xfrm>
            <a:off x="1079814" y="956959"/>
            <a:ext cx="11112186" cy="470657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solidFill>
              <a:srgbClr val="E6E7E8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ea typeface="Roboto" pitchFamily="2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2304781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6CF8272F-72DE-443B-BCF2-87815D91240A}"/>
              </a:ext>
            </a:extLst>
          </p:cNvPr>
          <p:cNvSpPr/>
          <p:nvPr/>
        </p:nvSpPr>
        <p:spPr>
          <a:xfrm>
            <a:off x="969818" y="963004"/>
            <a:ext cx="11222182" cy="470657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solidFill>
              <a:srgbClr val="E6E7E8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ea typeface="Roboto" pitchFamily="2" charset="0"/>
                <a:cs typeface="Times New Roman" panose="02020603050405020304" pitchFamily="18" charset="0"/>
              </a:rPr>
              <a:t>Основание для разработки</a:t>
            </a:r>
          </a:p>
        </p:txBody>
      </p:sp>
      <p:grpSp>
        <p:nvGrpSpPr>
          <p:cNvPr id="11" name="Группа 10">
            <a:extLst>
              <a:ext uri="{FF2B5EF4-FFF2-40B4-BE49-F238E27FC236}">
                <a16:creationId xmlns:a16="http://schemas.microsoft.com/office/drawing/2014/main" id="{83ECAAFD-3215-4FCD-97C9-EC09B757473E}"/>
              </a:ext>
            </a:extLst>
          </p:cNvPr>
          <p:cNvGrpSpPr/>
          <p:nvPr/>
        </p:nvGrpSpPr>
        <p:grpSpPr>
          <a:xfrm>
            <a:off x="-869315" y="0"/>
            <a:ext cx="3750945" cy="10395585"/>
            <a:chOff x="0" y="431813"/>
            <a:chExt cx="3750945" cy="10395907"/>
          </a:xfrm>
        </p:grpSpPr>
        <p:pic>
          <p:nvPicPr>
            <p:cNvPr id="12" name="Рисунок 11">
              <a:extLst>
                <a:ext uri="{FF2B5EF4-FFF2-40B4-BE49-F238E27FC236}">
                  <a16:creationId xmlns:a16="http://schemas.microsoft.com/office/drawing/2014/main" id="{36D122DC-912A-42A5-89B3-9889716EB64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154" r="23176" b="33397"/>
            <a:stretch/>
          </p:blipFill>
          <p:spPr>
            <a:xfrm flipH="1">
              <a:off x="869314" y="431813"/>
              <a:ext cx="2881628" cy="6491536"/>
            </a:xfrm>
            <a:prstGeom prst="rect">
              <a:avLst/>
            </a:prstGeom>
          </p:spPr>
        </p:pic>
        <p:pic>
          <p:nvPicPr>
            <p:cNvPr id="13" name="Рисунок 12">
              <a:extLst>
                <a:ext uri="{FF2B5EF4-FFF2-40B4-BE49-F238E27FC236}">
                  <a16:creationId xmlns:a16="http://schemas.microsoft.com/office/drawing/2014/main" id="{4893C770-38EF-437C-AB3F-BE10E461F84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2308"/>
            <a:stretch/>
          </p:blipFill>
          <p:spPr bwMode="auto">
            <a:xfrm flipH="1">
              <a:off x="0" y="10028255"/>
              <a:ext cx="3750945" cy="799465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03177454-475B-4FBB-81CE-BE7511273D16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10" t="-93" r="2996" b="-4"/>
          <a:stretch/>
        </p:blipFill>
        <p:spPr>
          <a:xfrm rot="10800000">
            <a:off x="-1" y="6480278"/>
            <a:ext cx="12201521" cy="142771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961B1EA3-2D4B-46EE-9B95-5C8A59C32D1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7659" y="2596929"/>
            <a:ext cx="2720081" cy="2720081"/>
          </a:xfrm>
          <a:prstGeom prst="rect">
            <a:avLst/>
          </a:prstGeom>
        </p:spPr>
      </p:pic>
      <p:graphicFrame>
        <p:nvGraphicFramePr>
          <p:cNvPr id="5" name="Схема 4">
            <a:extLst>
              <a:ext uri="{FF2B5EF4-FFF2-40B4-BE49-F238E27FC236}">
                <a16:creationId xmlns:a16="http://schemas.microsoft.com/office/drawing/2014/main" id="{44B39799-A789-4BDE-8F1B-A7F187B5877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00663862"/>
              </p:ext>
            </p:extLst>
          </p:nvPr>
        </p:nvGraphicFramePr>
        <p:xfrm>
          <a:off x="1440813" y="1737225"/>
          <a:ext cx="7456714" cy="44394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10EACAB4-EB47-4727-BDFA-677BB876707E}"/>
              </a:ext>
            </a:extLst>
          </p:cNvPr>
          <p:cNvPicPr/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9314" y="255481"/>
            <a:ext cx="2019205" cy="459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662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D728D3E5-0A83-4646-9E27-FED6A9D21C2E}"/>
              </a:ext>
            </a:extLst>
          </p:cNvPr>
          <p:cNvSpPr/>
          <p:nvPr/>
        </p:nvSpPr>
        <p:spPr>
          <a:xfrm>
            <a:off x="969818" y="963004"/>
            <a:ext cx="11222182" cy="470657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solidFill>
              <a:srgbClr val="E6E7E8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ea typeface="Roboto" pitchFamily="2" charset="0"/>
                <a:cs typeface="Times New Roman" panose="02020603050405020304" pitchFamily="18" charset="0"/>
              </a:rPr>
              <a:t>Общие сведения о системе теплоснабжения</a:t>
            </a:r>
          </a:p>
        </p:txBody>
      </p:sp>
      <p:grpSp>
        <p:nvGrpSpPr>
          <p:cNvPr id="11" name="Группа 10">
            <a:extLst>
              <a:ext uri="{FF2B5EF4-FFF2-40B4-BE49-F238E27FC236}">
                <a16:creationId xmlns:a16="http://schemas.microsoft.com/office/drawing/2014/main" id="{83ECAAFD-3215-4FCD-97C9-EC09B757473E}"/>
              </a:ext>
            </a:extLst>
          </p:cNvPr>
          <p:cNvGrpSpPr/>
          <p:nvPr/>
        </p:nvGrpSpPr>
        <p:grpSpPr>
          <a:xfrm>
            <a:off x="-869315" y="0"/>
            <a:ext cx="3750945" cy="10395585"/>
            <a:chOff x="0" y="431813"/>
            <a:chExt cx="3750945" cy="10395907"/>
          </a:xfrm>
        </p:grpSpPr>
        <p:pic>
          <p:nvPicPr>
            <p:cNvPr id="12" name="Рисунок 11">
              <a:extLst>
                <a:ext uri="{FF2B5EF4-FFF2-40B4-BE49-F238E27FC236}">
                  <a16:creationId xmlns:a16="http://schemas.microsoft.com/office/drawing/2014/main" id="{36D122DC-912A-42A5-89B3-9889716EB64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154" r="23176" b="33397"/>
            <a:stretch/>
          </p:blipFill>
          <p:spPr>
            <a:xfrm flipH="1">
              <a:off x="869314" y="431813"/>
              <a:ext cx="2881628" cy="6491536"/>
            </a:xfrm>
            <a:prstGeom prst="rect">
              <a:avLst/>
            </a:prstGeom>
          </p:spPr>
        </p:pic>
        <p:pic>
          <p:nvPicPr>
            <p:cNvPr id="13" name="Рисунок 12">
              <a:extLst>
                <a:ext uri="{FF2B5EF4-FFF2-40B4-BE49-F238E27FC236}">
                  <a16:creationId xmlns:a16="http://schemas.microsoft.com/office/drawing/2014/main" id="{4893C770-38EF-437C-AB3F-BE10E461F84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2308"/>
            <a:stretch/>
          </p:blipFill>
          <p:spPr bwMode="auto">
            <a:xfrm flipH="1">
              <a:off x="0" y="10028255"/>
              <a:ext cx="3750945" cy="799465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03177454-475B-4FBB-81CE-BE7511273D16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10" t="-93" r="2996" b="-4"/>
          <a:stretch/>
        </p:blipFill>
        <p:spPr>
          <a:xfrm rot="10800000">
            <a:off x="-1" y="6480278"/>
            <a:ext cx="12201521" cy="142771"/>
          </a:xfrm>
          <a:prstGeom prst="rect">
            <a:avLst/>
          </a:prstGeom>
        </p:spPr>
      </p:pic>
      <p:graphicFrame>
        <p:nvGraphicFramePr>
          <p:cNvPr id="26" name="Схема 25">
            <a:extLst>
              <a:ext uri="{FF2B5EF4-FFF2-40B4-BE49-F238E27FC236}">
                <a16:creationId xmlns:a16="http://schemas.microsoft.com/office/drawing/2014/main" id="{96555965-61CD-4CF6-9074-8004A445C0B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96117400"/>
              </p:ext>
            </p:extLst>
          </p:nvPr>
        </p:nvGraphicFramePr>
        <p:xfrm>
          <a:off x="1232809" y="1751105"/>
          <a:ext cx="10695709" cy="26257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pSp>
        <p:nvGrpSpPr>
          <p:cNvPr id="10" name="Группа 9">
            <a:extLst>
              <a:ext uri="{FF2B5EF4-FFF2-40B4-BE49-F238E27FC236}">
                <a16:creationId xmlns:a16="http://schemas.microsoft.com/office/drawing/2014/main" id="{C04471EE-6BF8-4F35-9DB7-9E88C8692613}"/>
              </a:ext>
            </a:extLst>
          </p:cNvPr>
          <p:cNvGrpSpPr/>
          <p:nvPr/>
        </p:nvGrpSpPr>
        <p:grpSpPr>
          <a:xfrm>
            <a:off x="8671312" y="7640711"/>
            <a:ext cx="3258848" cy="2854800"/>
            <a:chOff x="7416441" y="1505520"/>
            <a:chExt cx="3258848" cy="2854800"/>
          </a:xfrm>
        </p:grpSpPr>
        <p:sp>
          <p:nvSpPr>
            <p:cNvPr id="15" name="Прямоугольник 14">
              <a:extLst>
                <a:ext uri="{FF2B5EF4-FFF2-40B4-BE49-F238E27FC236}">
                  <a16:creationId xmlns:a16="http://schemas.microsoft.com/office/drawing/2014/main" id="{1CEECC31-5104-4A9B-B945-D3D53D20A523}"/>
                </a:ext>
              </a:extLst>
            </p:cNvPr>
            <p:cNvSpPr/>
            <p:nvPr/>
          </p:nvSpPr>
          <p:spPr>
            <a:xfrm>
              <a:off x="7416441" y="1505520"/>
              <a:ext cx="3258848" cy="2854800"/>
            </a:xfrm>
            <a:prstGeom prst="rect">
              <a:avLst/>
            </a:prstGeom>
            <a:solidFill>
              <a:srgbClr val="E6E7E8">
                <a:alpha val="9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15A289E1-292F-47ED-BEC8-E7227B23E859}"/>
                </a:ext>
              </a:extLst>
            </p:cNvPr>
            <p:cNvSpPr txBox="1"/>
            <p:nvPr/>
          </p:nvSpPr>
          <p:spPr>
            <a:xfrm>
              <a:off x="7416441" y="1505520"/>
              <a:ext cx="3258848" cy="28548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6680" tIns="106680" rIns="142240" bIns="160020" numCol="1" spcCol="1270" anchor="t" anchorCtr="0">
              <a:noAutofit/>
            </a:bodyPr>
            <a:lstStyle/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endParaRPr lang="ru-RU" sz="1800" kern="12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F4687052-558A-451B-88C3-C62EFEE8E7FB}"/>
              </a:ext>
            </a:extLst>
          </p:cNvPr>
          <p:cNvSpPr txBox="1"/>
          <p:nvPr/>
        </p:nvSpPr>
        <p:spPr>
          <a:xfrm>
            <a:off x="9559895" y="4539125"/>
            <a:ext cx="225609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6CE82BE0-3F8D-4D6F-9FB7-88C6FE98AE3D}"/>
              </a:ext>
            </a:extLst>
          </p:cNvPr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9314" y="255481"/>
            <a:ext cx="2019205" cy="459315"/>
          </a:xfrm>
          <a:prstGeom prst="rect">
            <a:avLst/>
          </a:prstGeom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DC3FE771-7009-4DAF-8408-2C49D653D4A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044646" y="4916834"/>
            <a:ext cx="2256090" cy="1629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2846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DDDFE2A4-A225-4E6B-948C-64B3C8D16FA6}"/>
              </a:ext>
            </a:extLst>
          </p:cNvPr>
          <p:cNvSpPr/>
          <p:nvPr/>
        </p:nvSpPr>
        <p:spPr>
          <a:xfrm>
            <a:off x="969818" y="963004"/>
            <a:ext cx="11222182" cy="470657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solidFill>
              <a:srgbClr val="E6E7E8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ea typeface="Roboto" pitchFamily="2" charset="0"/>
                <a:cs typeface="Times New Roman" panose="02020603050405020304" pitchFamily="18" charset="0"/>
              </a:rPr>
              <a:t>Описание существующих проблем системы теплоснабжения</a:t>
            </a:r>
          </a:p>
        </p:txBody>
      </p:sp>
      <p:grpSp>
        <p:nvGrpSpPr>
          <p:cNvPr id="11" name="Группа 10">
            <a:extLst>
              <a:ext uri="{FF2B5EF4-FFF2-40B4-BE49-F238E27FC236}">
                <a16:creationId xmlns:a16="http://schemas.microsoft.com/office/drawing/2014/main" id="{83ECAAFD-3215-4FCD-97C9-EC09B757473E}"/>
              </a:ext>
            </a:extLst>
          </p:cNvPr>
          <p:cNvGrpSpPr/>
          <p:nvPr/>
        </p:nvGrpSpPr>
        <p:grpSpPr>
          <a:xfrm>
            <a:off x="-869315" y="0"/>
            <a:ext cx="3750945" cy="10395585"/>
            <a:chOff x="0" y="431813"/>
            <a:chExt cx="3750945" cy="10395907"/>
          </a:xfrm>
        </p:grpSpPr>
        <p:pic>
          <p:nvPicPr>
            <p:cNvPr id="12" name="Рисунок 11">
              <a:extLst>
                <a:ext uri="{FF2B5EF4-FFF2-40B4-BE49-F238E27FC236}">
                  <a16:creationId xmlns:a16="http://schemas.microsoft.com/office/drawing/2014/main" id="{36D122DC-912A-42A5-89B3-9889716EB64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154" r="23176" b="33397"/>
            <a:stretch/>
          </p:blipFill>
          <p:spPr>
            <a:xfrm flipH="1">
              <a:off x="869314" y="431813"/>
              <a:ext cx="2881628" cy="6491536"/>
            </a:xfrm>
            <a:prstGeom prst="rect">
              <a:avLst/>
            </a:prstGeom>
          </p:spPr>
        </p:pic>
        <p:pic>
          <p:nvPicPr>
            <p:cNvPr id="13" name="Рисунок 12">
              <a:extLst>
                <a:ext uri="{FF2B5EF4-FFF2-40B4-BE49-F238E27FC236}">
                  <a16:creationId xmlns:a16="http://schemas.microsoft.com/office/drawing/2014/main" id="{4893C770-38EF-437C-AB3F-BE10E461F84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2308"/>
            <a:stretch/>
          </p:blipFill>
          <p:spPr bwMode="auto">
            <a:xfrm flipH="1">
              <a:off x="0" y="10028255"/>
              <a:ext cx="3750945" cy="799465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03177454-475B-4FBB-81CE-BE7511273D16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10" t="-93" r="2996" b="-4"/>
          <a:stretch/>
        </p:blipFill>
        <p:spPr>
          <a:xfrm rot="10800000">
            <a:off x="-1" y="6480278"/>
            <a:ext cx="12201521" cy="142771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64440FBB-068F-4A29-9CFA-63F919B6B566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9314" y="255481"/>
            <a:ext cx="2019205" cy="459315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5975E915-C8C0-4C1B-9E2D-900860A9B49F}"/>
              </a:ext>
            </a:extLst>
          </p:cNvPr>
          <p:cNvSpPr/>
          <p:nvPr/>
        </p:nvSpPr>
        <p:spPr>
          <a:xfrm>
            <a:off x="1186962" y="1433660"/>
            <a:ext cx="11005037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проблемы организации качественного теплоснабжения сводятся к перечню финансовых и технических причин, приводящих к снижению качества теплоснабжения:</a:t>
            </a:r>
          </a:p>
          <a:p>
            <a:pPr indent="457200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1.Высокий износ основного оборудования тепловых сетей и источника теплоснабжения, при повышении требовании установленных законодательными актами и нормативными документами, к оснащенности этих объектов средствами автоматизации и противоаварийными защитами.</a:t>
            </a:r>
          </a:p>
          <a:p>
            <a:pPr indent="457200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2.Износ материала изоляции тепловых сетей. Тепловая изоляция, в основном, выполнена из минеральной ваты, которая имеет низкие технические характеристики.</a:t>
            </a:r>
          </a:p>
          <a:p>
            <a:pPr indent="457200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3.Наличие значительного резерва мощности на котельных.</a:t>
            </a:r>
          </a:p>
          <a:p>
            <a:pPr indent="457200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4.Отсутствие автоматизированного оперативно-диспетчерского управления системой теплоснабжения городского поселения.</a:t>
            </a:r>
          </a:p>
          <a:p>
            <a:pPr indent="457200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5.Малые объемы реконструкций и капитальных ремонтов источника теплоснабжения и тепловых сетей.</a:t>
            </a:r>
          </a:p>
          <a:p>
            <a:pPr indent="457200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Наиболее существенная проблема организации качественного теплоснабжения – износ сетей. Старение тепловых сетей приводит как к снижению надежности, вызванному коррозией и усталостью металла, так и разрушению изоляции. Разрушение изоляции в свою очередь приводит к тепловым потерям и значительному снижению температуры теплоносителя на вводах потребителей. Отложения, образовавшиеся в тепловых сетях за время эксплуатации в результате коррозии, отложений солей жесткости и прочих причин, снижают качество сетевой воды. Повышение качества теплоснабжения может быть достигнуто путем реконструкции тепловых сетей.</a:t>
            </a:r>
          </a:p>
          <a:p>
            <a:pPr indent="457200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Гидравлические режимы тепловых сетей. Для обеспечения качественного теплоснабжения необходимо провести работы по оптимизации тепловой сети и по наладке гидравлических режимов тепловой сети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0093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DDDFE2A4-A225-4E6B-948C-64B3C8D16FA6}"/>
              </a:ext>
            </a:extLst>
          </p:cNvPr>
          <p:cNvSpPr/>
          <p:nvPr/>
        </p:nvSpPr>
        <p:spPr>
          <a:xfrm>
            <a:off x="0" y="963004"/>
            <a:ext cx="11222182" cy="470657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solidFill>
              <a:srgbClr val="E6E7E8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bg1"/>
                </a:solidFill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Существующие и перспективные зоны </a:t>
            </a:r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действия </a:t>
            </a:r>
            <a:r>
              <a:rPr lang="ru-RU" sz="2000" dirty="0" smtClean="0">
                <a:solidFill>
                  <a:schemeClr val="bg1"/>
                </a:solidFill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rPr>
              <a:t>источников теплоснабжения</a:t>
            </a:r>
            <a:endParaRPr lang="ru-RU" sz="2000" dirty="0">
              <a:solidFill>
                <a:schemeClr val="bg1"/>
              </a:solidFill>
              <a:latin typeface="Arial" panose="020B0604020202020204" pitchFamily="34" charset="0"/>
              <a:ea typeface="Roboto" pitchFamily="2" charset="0"/>
              <a:cs typeface="Arial" panose="020B0604020202020204" pitchFamily="34" charset="0"/>
            </a:endParaRPr>
          </a:p>
        </p:txBody>
      </p:sp>
      <p:sp>
        <p:nvSpPr>
          <p:cNvPr id="9" name="Прямоугольный треугольник 8">
            <a:extLst>
              <a:ext uri="{FF2B5EF4-FFF2-40B4-BE49-F238E27FC236}">
                <a16:creationId xmlns:a16="http://schemas.microsoft.com/office/drawing/2014/main" id="{34DA5908-1392-401F-8D88-8A016DEB414E}"/>
              </a:ext>
            </a:extLst>
          </p:cNvPr>
          <p:cNvSpPr/>
          <p:nvPr/>
        </p:nvSpPr>
        <p:spPr>
          <a:xfrm rot="10800000">
            <a:off x="10683504" y="0"/>
            <a:ext cx="1508496" cy="6939280"/>
          </a:xfrm>
          <a:prstGeom prst="rtTriangle">
            <a:avLst/>
          </a:prstGeom>
          <a:gradFill>
            <a:gsLst>
              <a:gs pos="0">
                <a:srgbClr val="89E0F4"/>
              </a:gs>
              <a:gs pos="100000">
                <a:srgbClr val="006DB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10EACAB4-EB47-4727-BDFA-677BB876707E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656" y="255480"/>
            <a:ext cx="2019205" cy="459315"/>
          </a:xfrm>
          <a:prstGeom prst="rect">
            <a:avLst/>
          </a:prstGeom>
        </p:spPr>
      </p:pic>
      <p:pic>
        <p:nvPicPr>
          <p:cNvPr id="6" name="Рисунок 5" descr="C:\Users\User\Desktop\СХЕМЫ ЧР ВС и ВО\СНИМОК\!!!!!Круги Шпаковка.PNGШпаковска ЗОНЫ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9570" y="1498586"/>
            <a:ext cx="6859703" cy="53323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28520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11"/>
          <p:cNvSpPr/>
          <p:nvPr/>
        </p:nvSpPr>
        <p:spPr>
          <a:xfrm>
            <a:off x="7157000" y="1278375"/>
            <a:ext cx="4993500" cy="5245800"/>
          </a:xfrm>
          <a:prstGeom prst="rect">
            <a:avLst/>
          </a:prstGeom>
          <a:solidFill>
            <a:srgbClr val="999999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77" name="Google Shape;277;p11"/>
          <p:cNvPicPr preferRelativeResize="0"/>
          <p:nvPr/>
        </p:nvPicPr>
        <p:blipFill rotWithShape="1">
          <a:blip r:embed="rId3">
            <a:alphaModFix/>
          </a:blip>
          <a:srcRect l="3178" t="3791"/>
          <a:stretch/>
        </p:blipFill>
        <p:spPr>
          <a:xfrm>
            <a:off x="0" y="75025"/>
            <a:ext cx="2540404" cy="6597939"/>
          </a:xfrm>
          <a:prstGeom prst="rect">
            <a:avLst/>
          </a:prstGeom>
          <a:noFill/>
          <a:ln>
            <a:noFill/>
          </a:ln>
        </p:spPr>
      </p:pic>
      <p:sp>
        <p:nvSpPr>
          <p:cNvPr id="278" name="Google Shape;278;p11"/>
          <p:cNvSpPr/>
          <p:nvPr/>
        </p:nvSpPr>
        <p:spPr>
          <a:xfrm>
            <a:off x="981075" y="645213"/>
            <a:ext cx="11169361" cy="470657"/>
          </a:xfrm>
          <a:prstGeom prst="rect">
            <a:avLst/>
          </a:prstGeom>
          <a:solidFill>
            <a:schemeClr val="dk1">
              <a:alpha val="80000"/>
            </a:schemeClr>
          </a:solidFill>
          <a:ln w="12700" cap="flat" cmpd="sng">
            <a:solidFill>
              <a:srgbClr val="E6E7E8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100" b="1" dirty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ПЛАС: план ликвидации аварийных ситуаций</a:t>
            </a:r>
            <a:endParaRPr sz="3100" b="1" dirty="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79" name="Google Shape;279;p11"/>
          <p:cNvPicPr preferRelativeResize="0"/>
          <p:nvPr/>
        </p:nvPicPr>
        <p:blipFill rotWithShape="1">
          <a:blip r:embed="rId4">
            <a:alphaModFix/>
          </a:blip>
          <a:srcRect l="19811" t="-4393" r="3381" b="-5"/>
          <a:stretch/>
        </p:blipFill>
        <p:spPr>
          <a:xfrm rot="10800000">
            <a:off x="-1" y="6524057"/>
            <a:ext cx="12191999" cy="148906"/>
          </a:xfrm>
          <a:prstGeom prst="rect">
            <a:avLst/>
          </a:prstGeom>
          <a:noFill/>
          <a:ln>
            <a:noFill/>
          </a:ln>
        </p:spPr>
      </p:pic>
      <p:pic>
        <p:nvPicPr>
          <p:cNvPr id="280" name="Google Shape;280;p1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9867750" y="110873"/>
            <a:ext cx="2019205" cy="459315"/>
          </a:xfrm>
          <a:prstGeom prst="rect">
            <a:avLst/>
          </a:prstGeom>
          <a:noFill/>
          <a:ln>
            <a:noFill/>
          </a:ln>
        </p:spPr>
      </p:pic>
      <p:sp>
        <p:nvSpPr>
          <p:cNvPr id="282" name="Google Shape;282;p11"/>
          <p:cNvSpPr/>
          <p:nvPr/>
        </p:nvSpPr>
        <p:spPr>
          <a:xfrm>
            <a:off x="981075" y="5407553"/>
            <a:ext cx="5846655" cy="52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algn="ctr"/>
            <a:r>
              <a:rPr lang="ru-RU" sz="1400" b="1" dirty="0">
                <a:solidFill>
                  <a:srgbClr val="98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Пример: </a:t>
            </a:r>
            <a:r>
              <a:rPr lang="ru-RU" sz="1400" b="1" dirty="0">
                <a:solidFill>
                  <a:srgbClr val="980000"/>
                </a:solidFill>
                <a:latin typeface="Times New Roman"/>
                <a:ea typeface="Times New Roman"/>
                <a:cs typeface="Times New Roman"/>
              </a:rPr>
              <a:t>Визуализация отключения запорной арматуры на котельной №38-01 Отключение в ТК-14 (ЗУ №51;52)</a:t>
            </a:r>
            <a:r>
              <a:rPr lang="ru-RU" sz="1400" b="1" dirty="0">
                <a:solidFill>
                  <a:srgbClr val="98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sz="1400" b="1" dirty="0">
              <a:solidFill>
                <a:srgbClr val="98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83" name="Google Shape;283;p11"/>
          <p:cNvSpPr txBox="1"/>
          <p:nvPr/>
        </p:nvSpPr>
        <p:spPr>
          <a:xfrm>
            <a:off x="6811936" y="1278375"/>
            <a:ext cx="5338500" cy="63504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marR="0" lvl="1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500" b="1" i="0" u="none" strike="noStrike" cap="none" dirty="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 программном комплексе ГИС </a:t>
            </a:r>
            <a:r>
              <a:rPr lang="ru-RU" sz="1500" b="1" i="0" u="none" strike="noStrike" cap="none" dirty="0" err="1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Zulu</a:t>
            </a:r>
            <a:r>
              <a:rPr lang="ru-RU" sz="1500" b="1" i="0" u="none" strike="noStrike" cap="none" dirty="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при помощи пакета</a:t>
            </a:r>
            <a:r>
              <a:rPr lang="ru-RU" sz="1500" b="1" i="0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1500" b="1" i="0" u="none" strike="noStrike" cap="none" dirty="0" err="1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ZuluThermo</a:t>
            </a:r>
            <a:r>
              <a:rPr lang="ru-RU" sz="1500" b="1" i="0" u="none" strike="noStrike" cap="none" dirty="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выполнены следующие расчеты:</a:t>
            </a:r>
            <a:endParaRPr sz="1500" dirty="0">
              <a:solidFill>
                <a:srgbClr val="FFFF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742950" marR="0" lvl="1" indent="-292100" algn="just" rtl="0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Clr>
                <a:srgbClr val="FFFFFF"/>
              </a:buClr>
              <a:buSzPts val="1500"/>
              <a:buFont typeface="Times New Roman"/>
              <a:buAutoNum type="arabicPeriod"/>
            </a:pPr>
            <a:r>
              <a:rPr lang="ru-RU" sz="1500" b="1" i="0" u="none" strike="noStrike" cap="none" dirty="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Расчеты допустимого времени устранения технологических нарушений;</a:t>
            </a:r>
            <a:endParaRPr sz="1500" dirty="0">
              <a:solidFill>
                <a:srgbClr val="FFFF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742950" marR="0" lvl="1" indent="-292100" algn="just" rtl="0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Clr>
                <a:srgbClr val="FFFFFF"/>
              </a:buClr>
              <a:buSzPts val="1500"/>
              <a:buFont typeface="Times New Roman"/>
              <a:buAutoNum type="arabicPeriod"/>
            </a:pPr>
            <a:r>
              <a:rPr lang="ru-RU" sz="1500" b="1" i="0" u="none" strike="noStrike" cap="none" dirty="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Электронное моделирование аварийных ситуаций на участках тепловой сети в системе </a:t>
            </a:r>
            <a:r>
              <a:rPr lang="ru-RU" sz="1500" b="1" i="0" u="none" strike="noStrike" cap="none" dirty="0" smtClean="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теплоснабжения муниципального округа с </a:t>
            </a:r>
            <a:r>
              <a:rPr lang="ru-RU" sz="1500" b="1" i="0" u="none" strike="noStrike" cap="none" dirty="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использованием ПРК </a:t>
            </a:r>
            <a:r>
              <a:rPr lang="ru-RU" sz="1500" b="1" i="0" u="none" strike="noStrike" cap="none" dirty="0" err="1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ZuluThermo</a:t>
            </a:r>
            <a:r>
              <a:rPr lang="ru-RU" sz="1500" b="1" i="0" u="none" strike="noStrike" cap="none" dirty="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8.0</a:t>
            </a:r>
            <a:endParaRPr sz="1500" dirty="0">
              <a:solidFill>
                <a:srgbClr val="FFFF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742950" marR="0" lvl="1" indent="-292100" algn="just" rtl="0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Clr>
                <a:srgbClr val="FFFFFF"/>
              </a:buClr>
              <a:buSzPts val="1500"/>
              <a:buFont typeface="Times New Roman"/>
              <a:buAutoNum type="arabicPeriod"/>
            </a:pPr>
            <a:r>
              <a:rPr lang="ru-RU" sz="1500" b="1" i="0" u="none" strike="noStrike" cap="none" dirty="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Электронное моделирование аварийных ситуаций на источниках тепловой энергии в системе теплоснабжения </a:t>
            </a:r>
            <a:r>
              <a:rPr lang="ru-RU" sz="1500" b="1" i="0" u="none" strike="noStrike" cap="none" dirty="0" smtClean="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муниципального округа с </a:t>
            </a:r>
            <a:r>
              <a:rPr lang="ru-RU" sz="1500" b="1" i="0" u="none" strike="noStrike" cap="none" dirty="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использованием ПРК </a:t>
            </a:r>
            <a:r>
              <a:rPr lang="ru-RU" sz="1500" b="1" i="0" u="none" strike="noStrike" cap="none" dirty="0" err="1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ZuluThermo</a:t>
            </a:r>
            <a:r>
              <a:rPr lang="ru-RU" sz="1500" b="1" i="0" u="none" strike="noStrike" cap="none" dirty="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8.0</a:t>
            </a:r>
            <a:endParaRPr sz="1500" dirty="0">
              <a:solidFill>
                <a:srgbClr val="FFFF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marR="0" lvl="1" indent="0" algn="just" rtl="0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ru-RU" sz="1500" b="1" i="0" u="none" strike="noStrike" cap="none" dirty="0">
                <a:solidFill>
                  <a:srgbClr val="98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Результаты расчетов предоставлены в </a:t>
            </a:r>
            <a:r>
              <a:rPr lang="ru-RU" sz="1500" b="1" i="0" u="none" strike="noStrike" cap="none" dirty="0" smtClean="0">
                <a:solidFill>
                  <a:srgbClr val="98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Книге 11</a:t>
            </a:r>
            <a:endParaRPr sz="1500" b="1" dirty="0">
              <a:solidFill>
                <a:srgbClr val="98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742950" marR="0" lvl="1" indent="-196850" algn="just" rtl="0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 sz="1500" i="0" u="none" strike="noStrike" cap="none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742950" marR="0" lvl="1" indent="-171450" algn="just" rtl="0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500" b="1" i="0" u="none" strike="noStrike" cap="none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742950" marR="0" lvl="1" indent="-184150" algn="just" rtl="0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</a:pPr>
            <a:endParaRPr sz="1500" i="0" u="none" strike="noStrike" cap="none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0" name="Рисунок 9"/>
          <p:cNvPicPr/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5472" y="1645579"/>
            <a:ext cx="5486400" cy="3168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886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766100E1-2004-492F-91AB-69EB891D09A4}"/>
              </a:ext>
            </a:extLst>
          </p:cNvPr>
          <p:cNvSpPr/>
          <p:nvPr/>
        </p:nvSpPr>
        <p:spPr>
          <a:xfrm>
            <a:off x="1006157" y="954609"/>
            <a:ext cx="11222182" cy="470657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solidFill>
              <a:srgbClr val="E6E7E8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ea typeface="Roboto" pitchFamily="2" charset="0"/>
                <a:cs typeface="Times New Roman" panose="02020603050405020304" pitchFamily="18" charset="0"/>
              </a:rPr>
              <a:t>Мероприятия по реализации схемы теплоснабжения</a:t>
            </a:r>
          </a:p>
        </p:txBody>
      </p:sp>
      <p:grpSp>
        <p:nvGrpSpPr>
          <p:cNvPr id="11" name="Группа 10">
            <a:extLst>
              <a:ext uri="{FF2B5EF4-FFF2-40B4-BE49-F238E27FC236}">
                <a16:creationId xmlns:a16="http://schemas.microsoft.com/office/drawing/2014/main" id="{83ECAAFD-3215-4FCD-97C9-EC09B757473E}"/>
              </a:ext>
            </a:extLst>
          </p:cNvPr>
          <p:cNvGrpSpPr/>
          <p:nvPr/>
        </p:nvGrpSpPr>
        <p:grpSpPr>
          <a:xfrm>
            <a:off x="-869315" y="0"/>
            <a:ext cx="3750945" cy="10395585"/>
            <a:chOff x="0" y="431813"/>
            <a:chExt cx="3750945" cy="10395907"/>
          </a:xfrm>
        </p:grpSpPr>
        <p:pic>
          <p:nvPicPr>
            <p:cNvPr id="12" name="Рисунок 11">
              <a:extLst>
                <a:ext uri="{FF2B5EF4-FFF2-40B4-BE49-F238E27FC236}">
                  <a16:creationId xmlns:a16="http://schemas.microsoft.com/office/drawing/2014/main" id="{36D122DC-912A-42A5-89B3-9889716EB64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154" r="23176" b="33397"/>
            <a:stretch/>
          </p:blipFill>
          <p:spPr>
            <a:xfrm flipH="1">
              <a:off x="869314" y="431813"/>
              <a:ext cx="2881628" cy="6491536"/>
            </a:xfrm>
            <a:prstGeom prst="rect">
              <a:avLst/>
            </a:prstGeom>
          </p:spPr>
        </p:pic>
        <p:pic>
          <p:nvPicPr>
            <p:cNvPr id="13" name="Рисунок 12">
              <a:extLst>
                <a:ext uri="{FF2B5EF4-FFF2-40B4-BE49-F238E27FC236}">
                  <a16:creationId xmlns:a16="http://schemas.microsoft.com/office/drawing/2014/main" id="{4893C770-38EF-437C-AB3F-BE10E461F84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2308"/>
            <a:stretch/>
          </p:blipFill>
          <p:spPr bwMode="auto">
            <a:xfrm flipH="1">
              <a:off x="0" y="10028255"/>
              <a:ext cx="3750945" cy="799465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03177454-475B-4FBB-81CE-BE7511273D16}"/>
              </a:ext>
            </a:extLst>
          </p:cNvPr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10" t="-93" r="2996" b="-4"/>
          <a:stretch/>
        </p:blipFill>
        <p:spPr>
          <a:xfrm rot="10800000">
            <a:off x="-1" y="6480278"/>
            <a:ext cx="12201521" cy="142771"/>
          </a:xfrm>
          <a:prstGeom prst="rect">
            <a:avLst/>
          </a:prstGeom>
        </p:spPr>
      </p:pic>
      <p:graphicFrame>
        <p:nvGraphicFramePr>
          <p:cNvPr id="5" name="Схема 4">
            <a:extLst>
              <a:ext uri="{FF2B5EF4-FFF2-40B4-BE49-F238E27FC236}">
                <a16:creationId xmlns:a16="http://schemas.microsoft.com/office/drawing/2014/main" id="{52D771AD-6915-44A0-BC03-EBE57709740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85087837"/>
              </p:ext>
            </p:extLst>
          </p:nvPr>
        </p:nvGraphicFramePr>
        <p:xfrm>
          <a:off x="3867367" y="1602209"/>
          <a:ext cx="7824525" cy="46590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7174" name="Picture 6" descr="https://en.scratch-wiki.info/w/images/Calendar-logo.png">
            <a:extLst>
              <a:ext uri="{FF2B5EF4-FFF2-40B4-BE49-F238E27FC236}">
                <a16:creationId xmlns:a16="http://schemas.microsoft.com/office/drawing/2014/main" id="{33853F73-A43A-477F-92A8-646769D9EE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0813" y="2412691"/>
            <a:ext cx="2443248" cy="2850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9711209A-4045-43BA-A6A6-B84D78A31ECC}"/>
              </a:ext>
            </a:extLst>
          </p:cNvPr>
          <p:cNvPicPr/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9314" y="255481"/>
            <a:ext cx="2019205" cy="459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0201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B9D51D21-BC90-4760-89FD-029E3AC58D3F}"/>
              </a:ext>
            </a:extLst>
          </p:cNvPr>
          <p:cNvSpPr/>
          <p:nvPr/>
        </p:nvSpPr>
        <p:spPr>
          <a:xfrm>
            <a:off x="1006157" y="954609"/>
            <a:ext cx="11185843" cy="844045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solidFill>
              <a:srgbClr val="E6E7E8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ea typeface="Roboto" pitchFamily="2" charset="0"/>
                <a:cs typeface="Times New Roman" panose="02020603050405020304" pitchFamily="18" charset="0"/>
              </a:rPr>
              <a:t>Решение об определении единой теплоснабжающей организации (организаций)</a:t>
            </a:r>
          </a:p>
        </p:txBody>
      </p:sp>
      <p:grpSp>
        <p:nvGrpSpPr>
          <p:cNvPr id="11" name="Группа 10">
            <a:extLst>
              <a:ext uri="{FF2B5EF4-FFF2-40B4-BE49-F238E27FC236}">
                <a16:creationId xmlns:a16="http://schemas.microsoft.com/office/drawing/2014/main" id="{83ECAAFD-3215-4FCD-97C9-EC09B757473E}"/>
              </a:ext>
            </a:extLst>
          </p:cNvPr>
          <p:cNvGrpSpPr/>
          <p:nvPr/>
        </p:nvGrpSpPr>
        <p:grpSpPr>
          <a:xfrm>
            <a:off x="-869315" y="0"/>
            <a:ext cx="3750945" cy="10395585"/>
            <a:chOff x="0" y="431813"/>
            <a:chExt cx="3750945" cy="10395907"/>
          </a:xfrm>
        </p:grpSpPr>
        <p:pic>
          <p:nvPicPr>
            <p:cNvPr id="12" name="Рисунок 11">
              <a:extLst>
                <a:ext uri="{FF2B5EF4-FFF2-40B4-BE49-F238E27FC236}">
                  <a16:creationId xmlns:a16="http://schemas.microsoft.com/office/drawing/2014/main" id="{36D122DC-912A-42A5-89B3-9889716EB64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154" r="23176" b="33397"/>
            <a:stretch/>
          </p:blipFill>
          <p:spPr>
            <a:xfrm flipH="1">
              <a:off x="869314" y="431813"/>
              <a:ext cx="2881628" cy="6491536"/>
            </a:xfrm>
            <a:prstGeom prst="rect">
              <a:avLst/>
            </a:prstGeom>
          </p:spPr>
        </p:pic>
        <p:pic>
          <p:nvPicPr>
            <p:cNvPr id="13" name="Рисунок 12">
              <a:extLst>
                <a:ext uri="{FF2B5EF4-FFF2-40B4-BE49-F238E27FC236}">
                  <a16:creationId xmlns:a16="http://schemas.microsoft.com/office/drawing/2014/main" id="{4893C770-38EF-437C-AB3F-BE10E461F84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2308"/>
            <a:stretch/>
          </p:blipFill>
          <p:spPr bwMode="auto">
            <a:xfrm flipH="1">
              <a:off x="0" y="10028255"/>
              <a:ext cx="3750945" cy="799465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03177454-475B-4FBB-81CE-BE7511273D16}"/>
              </a:ext>
            </a:extLst>
          </p:cNvPr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10" t="-93" r="2996" b="-4"/>
          <a:stretch/>
        </p:blipFill>
        <p:spPr>
          <a:xfrm rot="10800000">
            <a:off x="-1" y="6480278"/>
            <a:ext cx="12201521" cy="142771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1D33CBA-3CCE-458F-BBDF-5EB9DAC959F8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9314" y="255481"/>
            <a:ext cx="2019205" cy="459315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C128663-130A-47E7-93B1-EF9667C15C16}"/>
              </a:ext>
            </a:extLst>
          </p:cNvPr>
          <p:cNvSpPr/>
          <p:nvPr/>
        </p:nvSpPr>
        <p:spPr>
          <a:xfrm>
            <a:off x="1112678" y="2210827"/>
            <a:ext cx="10972799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настоящее время единой теплоснабжающей организацией, действующей на территории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муниципального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округа, является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Шпаковский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филиал ГУП СК «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Крайтеплоэнерго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pPr indent="457200"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с критериями определения единой теплоснабжающей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организации,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утвержденными Правилами организации теплоснабжения в Российской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Федерации,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утвержденными Постановлением Правительства РФ от 08 августа 2012 г. N 808 в настоящее время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Шпаковский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филиал ГУП СК «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Крайтеплоэнерго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отвечает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всем требованиям критериев по определению единой теплоснабжающей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2097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C7DB17C2-4400-45C4-B4A8-294914A54733}"/>
              </a:ext>
            </a:extLst>
          </p:cNvPr>
          <p:cNvSpPr/>
          <p:nvPr/>
        </p:nvSpPr>
        <p:spPr>
          <a:xfrm>
            <a:off x="1006157" y="954609"/>
            <a:ext cx="11222182" cy="470657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solidFill>
              <a:srgbClr val="E6E7E8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Финансирование</a:t>
            </a:r>
          </a:p>
        </p:txBody>
      </p:sp>
      <p:grpSp>
        <p:nvGrpSpPr>
          <p:cNvPr id="11" name="Группа 10">
            <a:extLst>
              <a:ext uri="{FF2B5EF4-FFF2-40B4-BE49-F238E27FC236}">
                <a16:creationId xmlns:a16="http://schemas.microsoft.com/office/drawing/2014/main" id="{83ECAAFD-3215-4FCD-97C9-EC09B757473E}"/>
              </a:ext>
            </a:extLst>
          </p:cNvPr>
          <p:cNvGrpSpPr/>
          <p:nvPr/>
        </p:nvGrpSpPr>
        <p:grpSpPr>
          <a:xfrm>
            <a:off x="-869315" y="0"/>
            <a:ext cx="3750945" cy="10395585"/>
            <a:chOff x="0" y="431813"/>
            <a:chExt cx="3750945" cy="10395907"/>
          </a:xfrm>
        </p:grpSpPr>
        <p:pic>
          <p:nvPicPr>
            <p:cNvPr id="12" name="Рисунок 11">
              <a:extLst>
                <a:ext uri="{FF2B5EF4-FFF2-40B4-BE49-F238E27FC236}">
                  <a16:creationId xmlns:a16="http://schemas.microsoft.com/office/drawing/2014/main" id="{36D122DC-912A-42A5-89B3-9889716EB64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154" r="23176" b="33397"/>
            <a:stretch/>
          </p:blipFill>
          <p:spPr>
            <a:xfrm flipH="1">
              <a:off x="869314" y="431813"/>
              <a:ext cx="2881628" cy="6491536"/>
            </a:xfrm>
            <a:prstGeom prst="rect">
              <a:avLst/>
            </a:prstGeom>
          </p:spPr>
        </p:pic>
        <p:pic>
          <p:nvPicPr>
            <p:cNvPr id="13" name="Рисунок 12">
              <a:extLst>
                <a:ext uri="{FF2B5EF4-FFF2-40B4-BE49-F238E27FC236}">
                  <a16:creationId xmlns:a16="http://schemas.microsoft.com/office/drawing/2014/main" id="{4893C770-38EF-437C-AB3F-BE10E461F84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2308"/>
            <a:stretch/>
          </p:blipFill>
          <p:spPr bwMode="auto">
            <a:xfrm flipH="1">
              <a:off x="0" y="10028255"/>
              <a:ext cx="3750945" cy="799465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03177454-475B-4FBB-81CE-BE7511273D16}"/>
              </a:ext>
            </a:extLst>
          </p:cNvPr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10" t="-93" r="2996" b="-4"/>
          <a:stretch/>
        </p:blipFill>
        <p:spPr>
          <a:xfrm rot="10800000">
            <a:off x="-1" y="6480278"/>
            <a:ext cx="12201521" cy="142771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A646713A-1343-4282-A200-890CA3C8974F}"/>
              </a:ext>
            </a:extLst>
          </p:cNvPr>
          <p:cNvSpPr/>
          <p:nvPr/>
        </p:nvSpPr>
        <p:spPr>
          <a:xfrm>
            <a:off x="4458956" y="1852189"/>
            <a:ext cx="737926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Общая сумма капиталовложений по </a:t>
            </a:r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Схеме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теплоснабжения на расчетный период (до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2036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года) составляет:</a:t>
            </a:r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EB2CF6FC-9ABA-46E5-93F8-A119BDF9059C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9314" y="255481"/>
            <a:ext cx="2019205" cy="459315"/>
          </a:xfrm>
          <a:prstGeom prst="rect">
            <a:avLst/>
          </a:prstGeom>
        </p:spPr>
      </p:pic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86ABF566-89D6-45DA-B207-2633227BD13D}"/>
              </a:ext>
            </a:extLst>
          </p:cNvPr>
          <p:cNvSpPr/>
          <p:nvPr/>
        </p:nvSpPr>
        <p:spPr>
          <a:xfrm>
            <a:off x="6080190" y="3185088"/>
            <a:ext cx="41367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651 681,2 тыс</a:t>
            </a:r>
            <a:r>
              <a:rPr lang="ru-RU" sz="3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руб.</a:t>
            </a:r>
            <a:endParaRPr lang="en-US" sz="32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" name="Рисунок 17" descr="Изображение выглядит как визитка&#10;&#10;Описание создано автоматически">
            <a:extLst>
              <a:ext uri="{FF2B5EF4-FFF2-40B4-BE49-F238E27FC236}">
                <a16:creationId xmlns:a16="http://schemas.microsoft.com/office/drawing/2014/main" id="{C9D7C505-F1D4-4986-BA48-C95576E2763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7329" y="2359868"/>
            <a:ext cx="3185808" cy="3185808"/>
          </a:xfrm>
          <a:prstGeom prst="rect">
            <a:avLst/>
          </a:prstGeom>
        </p:spPr>
      </p:pic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A646713A-1343-4282-A200-890CA3C8974F}"/>
              </a:ext>
            </a:extLst>
          </p:cNvPr>
          <p:cNvSpPr/>
          <p:nvPr/>
        </p:nvSpPr>
        <p:spPr>
          <a:xfrm>
            <a:off x="4763137" y="3708068"/>
            <a:ext cx="737926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том числе:</a:t>
            </a:r>
          </a:p>
          <a:p>
            <a:pPr lvl="0" algn="just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для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осуществления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реконструкции и технического перевооружения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источников тепловой энергии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558 984,7 тыс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руб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.;</a:t>
            </a:r>
          </a:p>
          <a:p>
            <a:pPr lvl="0" algn="just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осуществления реконструкции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тепловых сетей – 92 696,5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33519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4669</TotalTime>
  <Words>707</Words>
  <Application>Microsoft Office PowerPoint</Application>
  <PresentationFormat>Широкоэкранный</PresentationFormat>
  <Paragraphs>59</Paragraphs>
  <Slides>10</Slides>
  <Notes>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Roboto</vt:lpstr>
      <vt:lpstr>Times New Roman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Пичугина</dc:creator>
  <cp:lastModifiedBy>ДОМ</cp:lastModifiedBy>
  <cp:revision>58</cp:revision>
  <dcterms:created xsi:type="dcterms:W3CDTF">2019-01-23T14:40:12Z</dcterms:created>
  <dcterms:modified xsi:type="dcterms:W3CDTF">2022-10-05T10:30:48Z</dcterms:modified>
</cp:coreProperties>
</file>